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52" r:id="rId1"/>
  </p:sldMasterIdLst>
  <p:notesMasterIdLst>
    <p:notesMasterId r:id="rId25"/>
  </p:notesMasterIdLst>
  <p:sldIdLst>
    <p:sldId id="256" r:id="rId2"/>
    <p:sldId id="279" r:id="rId3"/>
    <p:sldId id="280" r:id="rId4"/>
    <p:sldId id="281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0" r:id="rId21"/>
    <p:sldId id="291" r:id="rId22"/>
    <p:sldId id="292" r:id="rId23"/>
    <p:sldId id="293" r:id="rId2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75DCB02-9BB8-47FD-8907-85C794F793BA}" styleName="Themed Style 1 - Ac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642" y="-24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EA477C-069C-4AB4-9C32-88460B001B6A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AF4553-866E-4315-818D-FB03C5E55940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72038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AF4553-866E-4315-818D-FB03C5E55940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B9FE542-CAE7-41BA-9E26-EA3BB924F06F}" type="slidenum">
              <a:rPr lang="en-US" smtClean="0"/>
              <a:pPr/>
              <a:t>22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5504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3383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0023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7092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5620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1928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7452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38874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1906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0753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26519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11/4/2020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7418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3" r:id="rId1"/>
    <p:sldLayoutId id="2147483854" r:id="rId2"/>
    <p:sldLayoutId id="2147483855" r:id="rId3"/>
    <p:sldLayoutId id="2147483856" r:id="rId4"/>
    <p:sldLayoutId id="2147483857" r:id="rId5"/>
    <p:sldLayoutId id="2147483858" r:id="rId6"/>
    <p:sldLayoutId id="2147483859" r:id="rId7"/>
    <p:sldLayoutId id="2147483860" r:id="rId8"/>
    <p:sldLayoutId id="2147483861" r:id="rId9"/>
    <p:sldLayoutId id="2147483862" r:id="rId10"/>
    <p:sldLayoutId id="214748386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022F9E-5E87-4762-B715-19B85C316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1000" y="228600"/>
            <a:ext cx="8610600" cy="3048000"/>
          </a:xfrm>
        </p:spPr>
        <p:txBody>
          <a:bodyPr>
            <a:noAutofit/>
          </a:bodyPr>
          <a:lstStyle/>
          <a:p>
            <a:r>
              <a:rPr lang="en-US" sz="4000" b="1" dirty="0" smtClean="0">
                <a:solidFill>
                  <a:schemeClr val="accent4"/>
                </a:solidFill>
                <a:latin typeface="Activa-Bold" pitchFamily="2" charset="0"/>
                <a:cs typeface="Vrinda" pitchFamily="34" charset="0"/>
              </a:rPr>
              <a:t> </a:t>
            </a:r>
            <a:br>
              <a:rPr lang="en-US" sz="4000" b="1" dirty="0" smtClean="0">
                <a:solidFill>
                  <a:schemeClr val="accent4"/>
                </a:solidFill>
                <a:latin typeface="Activa-Bold" pitchFamily="2" charset="0"/>
                <a:cs typeface="Vrinda" pitchFamily="34" charset="0"/>
              </a:rPr>
            </a:br>
            <a:r>
              <a:rPr lang="en-US" sz="4000" dirty="0">
                <a:solidFill>
                  <a:schemeClr val="accent4"/>
                </a:solidFill>
                <a:latin typeface="Activa-Bold" pitchFamily="2" charset="0"/>
                <a:cs typeface="Vrinda" pitchFamily="34" charset="0"/>
              </a:rPr>
              <a:t/>
            </a:r>
            <a:br>
              <a:rPr lang="en-US" sz="4000" dirty="0">
                <a:solidFill>
                  <a:schemeClr val="accent4"/>
                </a:solidFill>
                <a:latin typeface="Activa-Bold" pitchFamily="2" charset="0"/>
                <a:cs typeface="Vrinda" pitchFamily="34" charset="0"/>
              </a:rPr>
            </a:br>
            <a:r>
              <a:rPr lang="en-US" sz="4000" dirty="0" smtClean="0">
                <a:solidFill>
                  <a:schemeClr val="accent4"/>
                </a:solidFill>
                <a:latin typeface="Activa-Bold" pitchFamily="2" charset="0"/>
                <a:cs typeface="Vrinda" pitchFamily="34" charset="0"/>
              </a:rPr>
              <a:t/>
            </a:r>
            <a:br>
              <a:rPr lang="en-US" sz="4000" dirty="0" smtClean="0">
                <a:solidFill>
                  <a:schemeClr val="accent4"/>
                </a:solidFill>
                <a:latin typeface="Activa-Bold" pitchFamily="2" charset="0"/>
                <a:cs typeface="Vrinda" pitchFamily="34" charset="0"/>
              </a:rPr>
            </a:br>
            <a:r>
              <a:rPr lang="en-US" sz="4000" b="1" dirty="0" smtClean="0">
                <a:solidFill>
                  <a:schemeClr val="accent4"/>
                </a:solidFill>
                <a:latin typeface="Activa-Bold" pitchFamily="2" charset="0"/>
                <a:cs typeface="Vrinda" pitchFamily="34" charset="0"/>
              </a:rPr>
              <a:t>National </a:t>
            </a:r>
            <a:r>
              <a:rPr lang="en-US" sz="4000" b="1" dirty="0">
                <a:solidFill>
                  <a:schemeClr val="accent4"/>
                </a:solidFill>
                <a:latin typeface="Activa-Bold" pitchFamily="2" charset="0"/>
                <a:cs typeface="Vrinda" pitchFamily="34" charset="0"/>
              </a:rPr>
              <a:t>Enterprise </a:t>
            </a:r>
            <a:r>
              <a:rPr lang="en-US" sz="4000" dirty="0" smtClean="0">
                <a:solidFill>
                  <a:schemeClr val="accent4"/>
                </a:solidFill>
                <a:latin typeface="Activa-Bold" pitchFamily="2" charset="0"/>
                <a:cs typeface="Vrinda" pitchFamily="34" charset="0"/>
              </a:rPr>
              <a:t>Development</a:t>
            </a:r>
            <a:r>
              <a:rPr lang="en-US" sz="4000" b="1" dirty="0">
                <a:solidFill>
                  <a:schemeClr val="accent4"/>
                </a:solidFill>
                <a:latin typeface="Activa-Bold" pitchFamily="2" charset="0"/>
                <a:cs typeface="Vrinda" pitchFamily="34" charset="0"/>
              </a:rPr>
              <a:t/>
            </a:r>
            <a:br>
              <a:rPr lang="en-US" sz="4000" b="1" dirty="0">
                <a:solidFill>
                  <a:schemeClr val="accent4"/>
                </a:solidFill>
                <a:latin typeface="Activa-Bold" pitchFamily="2" charset="0"/>
                <a:cs typeface="Vrinda" pitchFamily="34" charset="0"/>
              </a:rPr>
            </a:br>
            <a:r>
              <a:rPr lang="en-US" sz="4000" b="1" dirty="0" smtClean="0">
                <a:solidFill>
                  <a:schemeClr val="accent4"/>
                </a:solidFill>
                <a:latin typeface="Activa-Bold" pitchFamily="2" charset="0"/>
                <a:cs typeface="Vrinda" pitchFamily="34" charset="0"/>
              </a:rPr>
              <a:t>      </a:t>
            </a:r>
            <a:r>
              <a:rPr lang="en-US" sz="4000" dirty="0" smtClean="0">
                <a:solidFill>
                  <a:schemeClr val="accent4"/>
                </a:solidFill>
                <a:latin typeface="Activa-Bold" pitchFamily="2" charset="0"/>
                <a:cs typeface="Vrinda" pitchFamily="34" charset="0"/>
              </a:rPr>
              <a:t>Authority</a:t>
            </a:r>
            <a:r>
              <a:rPr lang="en-US" sz="4000" b="1" dirty="0" smtClean="0">
                <a:solidFill>
                  <a:schemeClr val="accent4"/>
                </a:solidFill>
                <a:latin typeface="Activa-Bold" pitchFamily="2" charset="0"/>
                <a:cs typeface="Vrinda" pitchFamily="34" charset="0"/>
              </a:rPr>
              <a:t>    </a:t>
            </a:r>
            <a:br>
              <a:rPr lang="en-US" sz="4000" b="1" dirty="0" smtClean="0">
                <a:solidFill>
                  <a:schemeClr val="accent4"/>
                </a:solidFill>
                <a:latin typeface="Activa-Bold" pitchFamily="2" charset="0"/>
                <a:cs typeface="Vrinda" pitchFamily="34" charset="0"/>
              </a:rPr>
            </a:br>
            <a:r>
              <a:rPr lang="en-US" sz="4000" dirty="0">
                <a:solidFill>
                  <a:schemeClr val="accent4"/>
                </a:solidFill>
                <a:latin typeface="Activa-Bold" pitchFamily="2" charset="0"/>
                <a:cs typeface="Vrinda" pitchFamily="34" charset="0"/>
              </a:rPr>
              <a:t> </a:t>
            </a:r>
            <a:r>
              <a:rPr lang="en-US" sz="4000" dirty="0" smtClean="0">
                <a:solidFill>
                  <a:schemeClr val="accent4"/>
                </a:solidFill>
                <a:latin typeface="Activa-Bold" pitchFamily="2" charset="0"/>
                <a:cs typeface="Vrinda" pitchFamily="34" charset="0"/>
              </a:rPr>
              <a:t/>
            </a:r>
            <a:br>
              <a:rPr lang="en-US" sz="4000" dirty="0" smtClean="0">
                <a:solidFill>
                  <a:schemeClr val="accent4"/>
                </a:solidFill>
                <a:latin typeface="Activa-Bold" pitchFamily="2" charset="0"/>
                <a:cs typeface="Vrinda" pitchFamily="34" charset="0"/>
              </a:rPr>
            </a:br>
            <a:r>
              <a:rPr lang="en-US" sz="4000" dirty="0" smtClean="0">
                <a:solidFill>
                  <a:schemeClr val="accent4"/>
                </a:solidFill>
                <a:latin typeface="Activa-Bold" pitchFamily="2" charset="0"/>
                <a:cs typeface="Vrinda" pitchFamily="34" charset="0"/>
              </a:rPr>
              <a:t> </a:t>
            </a:r>
            <a:r>
              <a:rPr lang="en-US" sz="4000" b="1" dirty="0" smtClean="0">
                <a:solidFill>
                  <a:schemeClr val="accent4"/>
                </a:solidFill>
                <a:latin typeface="Activa-Bold" pitchFamily="2" charset="0"/>
                <a:cs typeface="Vrinda" pitchFamily="34" charset="0"/>
              </a:rPr>
              <a:t>Physical </a:t>
            </a:r>
            <a:r>
              <a:rPr lang="en-US" sz="4000" b="1" dirty="0">
                <a:solidFill>
                  <a:schemeClr val="accent4"/>
                </a:solidFill>
                <a:latin typeface="Activa-Bold" pitchFamily="2" charset="0"/>
                <a:cs typeface="Vrinda" pitchFamily="34" charset="0"/>
              </a:rPr>
              <a:t>Progress - 2018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7A69305-7B4D-4944-8ECB-BD1D7A3502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38400" y="4876800"/>
            <a:ext cx="6172200" cy="1371600"/>
          </a:xfrm>
        </p:spPr>
        <p:txBody>
          <a:bodyPr>
            <a:normAutofit fontScale="85000" lnSpcReduction="10000"/>
          </a:bodyPr>
          <a:lstStyle/>
          <a:p>
            <a:pPr algn="just"/>
            <a:r>
              <a:rPr lang="en-US" sz="2000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</a:t>
            </a:r>
            <a:r>
              <a:rPr lang="en-US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District Coordinator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endParaRPr lang="en-US" sz="2800" dirty="0" smtClean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28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Jaffna District</a:t>
            </a:r>
            <a:endParaRPr lang="en-US" sz="2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52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29EE9EC-C6D1-4E98-8BB5-5E102AC91F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9906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 smtClean="0"/>
              <a:t> </a:t>
            </a:r>
            <a:endParaRPr lang="en-US" sz="2400" b="1" dirty="0"/>
          </a:p>
          <a:p>
            <a:pPr marL="0" indent="0">
              <a:buNone/>
            </a:pPr>
            <a:endParaRPr lang="en-US" sz="2400" b="1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="" xmlns:a16="http://schemas.microsoft.com/office/drawing/2014/main" id="{CA761A70-6D2D-4E46-8B19-FD0B5046F6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30159819"/>
              </p:ext>
            </p:extLst>
          </p:nvPr>
        </p:nvGraphicFramePr>
        <p:xfrm>
          <a:off x="189428" y="740644"/>
          <a:ext cx="8802172" cy="5888756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361773">
                  <a:extLst>
                    <a:ext uri="{9D8B030D-6E8A-4147-A177-3AD203B41FA5}">
                      <a16:colId xmlns="" xmlns:a16="http://schemas.microsoft.com/office/drawing/2014/main" val="2243578068"/>
                    </a:ext>
                  </a:extLst>
                </a:gridCol>
                <a:gridCol w="1337908">
                  <a:extLst>
                    <a:ext uri="{9D8B030D-6E8A-4147-A177-3AD203B41FA5}">
                      <a16:colId xmlns="" xmlns:a16="http://schemas.microsoft.com/office/drawing/2014/main" val="724736633"/>
                    </a:ext>
                  </a:extLst>
                </a:gridCol>
                <a:gridCol w="1003890">
                  <a:extLst>
                    <a:ext uri="{9D8B030D-6E8A-4147-A177-3AD203B41FA5}">
                      <a16:colId xmlns="" xmlns:a16="http://schemas.microsoft.com/office/drawing/2014/main" val="457378711"/>
                    </a:ext>
                  </a:extLst>
                </a:gridCol>
                <a:gridCol w="1186262">
                  <a:extLst>
                    <a:ext uri="{9D8B030D-6E8A-4147-A177-3AD203B41FA5}">
                      <a16:colId xmlns="" xmlns:a16="http://schemas.microsoft.com/office/drawing/2014/main" val="3704996264"/>
                    </a:ext>
                  </a:extLst>
                </a:gridCol>
                <a:gridCol w="1229368">
                  <a:extLst>
                    <a:ext uri="{9D8B030D-6E8A-4147-A177-3AD203B41FA5}">
                      <a16:colId xmlns="" xmlns:a16="http://schemas.microsoft.com/office/drawing/2014/main" val="3822849036"/>
                    </a:ext>
                  </a:extLst>
                </a:gridCol>
                <a:gridCol w="1150988">
                  <a:extLst>
                    <a:ext uri="{9D8B030D-6E8A-4147-A177-3AD203B41FA5}">
                      <a16:colId xmlns="" xmlns:a16="http://schemas.microsoft.com/office/drawing/2014/main" val="238830440"/>
                    </a:ext>
                  </a:extLst>
                </a:gridCol>
                <a:gridCol w="609598">
                  <a:extLst>
                    <a:ext uri="{9D8B030D-6E8A-4147-A177-3AD203B41FA5}">
                      <a16:colId xmlns="" xmlns:a16="http://schemas.microsoft.com/office/drawing/2014/main" val="3853239252"/>
                    </a:ext>
                  </a:extLst>
                </a:gridCol>
                <a:gridCol w="922385">
                  <a:extLst>
                    <a:ext uri="{9D8B030D-6E8A-4147-A177-3AD203B41FA5}">
                      <a16:colId xmlns="" xmlns:a16="http://schemas.microsoft.com/office/drawing/2014/main" val="2015168798"/>
                    </a:ext>
                  </a:extLst>
                </a:gridCol>
              </a:tblGrid>
              <a:tr h="2671824"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DS Division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Working at least few machines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Started initial activities to establish as a corporative / partnership business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Established corporative/ partnership business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Documents submit to registration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Registered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Income earning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6463298"/>
                  </a:ext>
                </a:extLst>
              </a:tr>
              <a:tr h="1161682"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Jaffna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Jaffna</a:t>
                      </a:r>
                      <a:r>
                        <a:rPr lang="en-US" sz="1600" baseline="0" dirty="0" smtClean="0"/>
                        <a:t> Division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r>
                        <a:rPr lang="en-US" sz="1600" baseline="0" dirty="0" smtClean="0"/>
                        <a:t>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Initial Progress is Going o</a:t>
                      </a:r>
                      <a:r>
                        <a:rPr lang="en-US" sz="1600" baseline="0" dirty="0" smtClean="0"/>
                        <a:t>n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Initial Progress is Going o</a:t>
                      </a:r>
                      <a:r>
                        <a:rPr lang="en-US" sz="1600" baseline="0" dirty="0" smtClean="0"/>
                        <a:t>n </a:t>
                      </a:r>
                      <a:endParaRPr lang="en-US" sz="1600" dirty="0" smtClean="0"/>
                    </a:p>
                    <a:p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No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78829126"/>
                  </a:ext>
                </a:extLst>
              </a:tr>
              <a:tr h="1027625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Chankanai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RDS</a:t>
                      </a:r>
                      <a:r>
                        <a:rPr lang="en-US" sz="1600" baseline="0" dirty="0" smtClean="0"/>
                        <a:t> Building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r>
                        <a:rPr lang="en-US" sz="1600" baseline="0" dirty="0" smtClean="0"/>
                        <a:t>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Initial Progress is Going o</a:t>
                      </a:r>
                      <a:r>
                        <a:rPr lang="en-US" sz="1600" baseline="0" dirty="0" smtClean="0"/>
                        <a:t>n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Initial Progress is Going o</a:t>
                      </a:r>
                      <a:r>
                        <a:rPr lang="en-US" sz="1600" baseline="0" dirty="0" smtClean="0"/>
                        <a:t>n 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No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86969268"/>
                  </a:ext>
                </a:extLst>
              </a:tr>
              <a:tr h="1027625"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Uduvil</a:t>
                      </a:r>
                      <a:r>
                        <a:rPr lang="en-US" sz="1600" baseline="0" dirty="0" smtClean="0"/>
                        <a:t>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err="1" smtClean="0"/>
                        <a:t>Mylankadu</a:t>
                      </a:r>
                      <a:r>
                        <a:rPr lang="en-US" sz="1600" dirty="0" smtClean="0"/>
                        <a:t>  Division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r>
                        <a:rPr lang="en-US" sz="1600" baseline="0" dirty="0" smtClean="0"/>
                        <a:t>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Initial Progress is Going o</a:t>
                      </a:r>
                      <a:r>
                        <a:rPr lang="en-US" sz="1600" baseline="0" dirty="0" smtClean="0"/>
                        <a:t>n 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Initial Progress is Going o</a:t>
                      </a:r>
                      <a:r>
                        <a:rPr lang="en-US" sz="1600" baseline="0" dirty="0" smtClean="0"/>
                        <a:t>n </a:t>
                      </a:r>
                      <a:endParaRPr lang="en-US" sz="16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Yes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No</a:t>
                      </a:r>
                      <a:endParaRPr lang="en-US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-</a:t>
                      </a:r>
                      <a:endParaRPr lang="en-US" sz="16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07989527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20666" y="76200"/>
            <a:ext cx="800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i="1" dirty="0">
                <a:solidFill>
                  <a:schemeClr val="accent4">
                    <a:lumMod val="75000"/>
                  </a:schemeClr>
                </a:solidFill>
              </a:rPr>
              <a:t>Program: Apparel Based Mini Garment Factories Project </a:t>
            </a:r>
          </a:p>
          <a:p>
            <a:r>
              <a:rPr lang="en-US" sz="2000" b="1" i="1" dirty="0">
                <a:solidFill>
                  <a:schemeClr val="accent4">
                    <a:lumMod val="75000"/>
                  </a:schemeClr>
                </a:solidFill>
              </a:rPr>
              <a:t>( Mention </a:t>
            </a:r>
            <a:r>
              <a:rPr lang="en-US" sz="2000" b="1" i="1" dirty="0" smtClean="0">
                <a:solidFill>
                  <a:schemeClr val="accent4">
                    <a:lumMod val="75000"/>
                  </a:schemeClr>
                </a:solidFill>
              </a:rPr>
              <a:t>Yes) </a:t>
            </a:r>
            <a:endParaRPr lang="en-US" sz="20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096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8320DB4-2715-4D0E-8A3A-4935DD5FF8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400" y="2286000"/>
            <a:ext cx="8229600" cy="9144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400" b="1" dirty="0"/>
          </a:p>
          <a:p>
            <a:pPr marL="0" indent="0">
              <a:buNone/>
            </a:pPr>
            <a:endParaRPr lang="en-US" sz="2400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="" xmlns:a16="http://schemas.microsoft.com/office/drawing/2014/main" id="{24D0E27E-32CE-46EF-9376-4337E96BDF2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8181438"/>
              </p:ext>
            </p:extLst>
          </p:nvPr>
        </p:nvGraphicFramePr>
        <p:xfrm>
          <a:off x="266700" y="1295400"/>
          <a:ext cx="8420100" cy="39624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1684020">
                  <a:extLst>
                    <a:ext uri="{9D8B030D-6E8A-4147-A177-3AD203B41FA5}">
                      <a16:colId xmlns="" xmlns:a16="http://schemas.microsoft.com/office/drawing/2014/main" val="2207232345"/>
                    </a:ext>
                  </a:extLst>
                </a:gridCol>
                <a:gridCol w="1684020">
                  <a:extLst>
                    <a:ext uri="{9D8B030D-6E8A-4147-A177-3AD203B41FA5}">
                      <a16:colId xmlns="" xmlns:a16="http://schemas.microsoft.com/office/drawing/2014/main" val="431605448"/>
                    </a:ext>
                  </a:extLst>
                </a:gridCol>
                <a:gridCol w="1684020">
                  <a:extLst>
                    <a:ext uri="{9D8B030D-6E8A-4147-A177-3AD203B41FA5}">
                      <a16:colId xmlns="" xmlns:a16="http://schemas.microsoft.com/office/drawing/2014/main" val="997117896"/>
                    </a:ext>
                  </a:extLst>
                </a:gridCol>
                <a:gridCol w="1684020">
                  <a:extLst>
                    <a:ext uri="{9D8B030D-6E8A-4147-A177-3AD203B41FA5}">
                      <a16:colId xmlns="" xmlns:a16="http://schemas.microsoft.com/office/drawing/2014/main" val="1424303329"/>
                    </a:ext>
                  </a:extLst>
                </a:gridCol>
                <a:gridCol w="1684020">
                  <a:extLst>
                    <a:ext uri="{9D8B030D-6E8A-4147-A177-3AD203B41FA5}">
                      <a16:colId xmlns="" xmlns:a16="http://schemas.microsoft.com/office/drawing/2014/main" val="1564883030"/>
                    </a:ext>
                  </a:extLst>
                </a:gridCol>
              </a:tblGrid>
              <a:tr h="2609385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DS Division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Allocation ( Rs.)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No. of Beneficiaries identified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No. of beneficiaries provided machineries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Advance settlements ( Yes/ No)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23159626"/>
                  </a:ext>
                </a:extLst>
              </a:tr>
              <a:tr h="1353015">
                <a:tc>
                  <a:txBody>
                    <a:bodyPr/>
                    <a:lstStyle/>
                    <a:p>
                      <a:r>
                        <a:rPr lang="en-US" dirty="0" err="1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Dijadda</a:t>
                      </a:r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 </a:t>
                      </a:r>
                      <a:r>
                        <a:rPr lang="en-US" dirty="0" err="1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Udanaya</a:t>
                      </a:r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10.63</a:t>
                      </a:r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303</a:t>
                      </a:r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286</a:t>
                      </a:r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Yes</a:t>
                      </a:r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00405638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85175" y="381000"/>
            <a:ext cx="8077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i="1" dirty="0">
                <a:solidFill>
                  <a:schemeClr val="accent4">
                    <a:lumMod val="75000"/>
                  </a:schemeClr>
                </a:solidFill>
              </a:rPr>
              <a:t>Program: Special Entrepreneurship Development Program </a:t>
            </a:r>
            <a:endParaRPr lang="en-US" sz="2000" b="1" i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algn="ctr"/>
            <a:r>
              <a:rPr lang="en-US" sz="2000" b="1" i="1" dirty="0" smtClean="0">
                <a:solidFill>
                  <a:schemeClr val="accent4">
                    <a:lumMod val="75000"/>
                  </a:schemeClr>
                </a:solidFill>
              </a:rPr>
              <a:t>(2017/2018</a:t>
            </a:r>
            <a:r>
              <a:rPr lang="en-US" sz="2000" b="1" i="1" dirty="0">
                <a:solidFill>
                  <a:schemeClr val="accent4">
                    <a:lumMod val="75000"/>
                  </a:schemeClr>
                </a:solidFill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189106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7022F9E-5E87-4762-B715-19B85C3169D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5800" y="990601"/>
            <a:ext cx="7772400" cy="1752600"/>
          </a:xfrm>
        </p:spPr>
        <p:txBody>
          <a:bodyPr>
            <a:normAutofit fontScale="90000"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National Enterprise Development Authority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Physical Progress - </a:t>
            </a:r>
            <a:r>
              <a:rPr lang="en-US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2019</a:t>
            </a: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67A69305-7B4D-4944-8ECB-BD1D7A35027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l"/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l"/>
            <a:r>
              <a:rPr lang="en-US" sz="2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District : </a:t>
            </a:r>
            <a:r>
              <a:rPr lang="en-US" sz="2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Jaffna</a:t>
            </a:r>
            <a:endParaRPr lang="en-US" sz="2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44526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9B977734-0969-4C86-A4CC-FF760CE0B9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Description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F66C94F3-5CF7-42DB-9825-ADDD57CB14C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No. of DS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Divisions:14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No. of Development Officers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:14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Major Business Sectors: </a:t>
            </a:r>
            <a:r>
              <a:rPr lang="en-US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Agriculture,Fisheries,Garments,Handicraft,Coir based product, Leather product,Palmyrah products etc….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Other information: 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228018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5AE2B35-58EB-4956-BE68-EDB2A1598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dirty="0"/>
              <a:t>Progress </a:t>
            </a:r>
            <a:r>
              <a:rPr lang="en-US" sz="2800" dirty="0" smtClean="0"/>
              <a:t>2019</a:t>
            </a:r>
            <a:endParaRPr lang="en-US" sz="2800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73116911-4436-4F26-A58D-D8BE5E67B37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62404479"/>
              </p:ext>
            </p:extLst>
          </p:nvPr>
        </p:nvGraphicFramePr>
        <p:xfrm>
          <a:off x="609600" y="1143000"/>
          <a:ext cx="8229600" cy="431999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7200">
                  <a:extLst>
                    <a:ext uri="{9D8B030D-6E8A-4147-A177-3AD203B41FA5}">
                      <a16:colId xmlns="" xmlns:a16="http://schemas.microsoft.com/office/drawing/2014/main" val="2843065172"/>
                    </a:ext>
                  </a:extLst>
                </a:gridCol>
                <a:gridCol w="1981200">
                  <a:extLst>
                    <a:ext uri="{9D8B030D-6E8A-4147-A177-3AD203B41FA5}">
                      <a16:colId xmlns="" xmlns:a16="http://schemas.microsoft.com/office/drawing/2014/main" val="2955469351"/>
                    </a:ext>
                  </a:extLst>
                </a:gridCol>
                <a:gridCol w="1981200">
                  <a:extLst>
                    <a:ext uri="{9D8B030D-6E8A-4147-A177-3AD203B41FA5}">
                      <a16:colId xmlns="" xmlns:a16="http://schemas.microsoft.com/office/drawing/2014/main" val="1384196267"/>
                    </a:ext>
                  </a:extLst>
                </a:gridCol>
              </a:tblGrid>
              <a:tr h="570951">
                <a:tc>
                  <a:txBody>
                    <a:bodyPr/>
                    <a:lstStyle/>
                    <a:p>
                      <a:r>
                        <a:rPr lang="en-US" dirty="0"/>
                        <a:t>Program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Annual Target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Achievement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54072093"/>
                  </a:ext>
                </a:extLst>
              </a:tr>
              <a:tr h="3696249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Enterprise forum and issue tracker 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No. of REF established </a:t>
                      </a:r>
                    </a:p>
                    <a:p>
                      <a:pPr marL="342900" marR="0" lvl="0" indent="-3429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No. of DEF meetings conducted</a:t>
                      </a:r>
                      <a:endParaRPr lang="en-US" sz="2400" dirty="0"/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No. of business issues identified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No. of solutions taken  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No. of issues enter in to issue tracker ( If applicable)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14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10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10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10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Ongoing (Proposed to conduct</a:t>
                      </a:r>
                      <a:r>
                        <a:rPr lang="en-US" baseline="0" dirty="0" smtClean="0"/>
                        <a:t> from next week)</a:t>
                      </a:r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Ongoing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626001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766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B564C85F-BA4A-4579-BDB2-DBB518A1FA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pPr algn="l"/>
            <a:r>
              <a:rPr lang="en-US" sz="2800" dirty="0"/>
              <a:t>Progress </a:t>
            </a:r>
            <a:r>
              <a:rPr lang="en-US" sz="2800" dirty="0" smtClean="0"/>
              <a:t>2019 </a:t>
            </a:r>
            <a:r>
              <a:rPr lang="en-US" sz="2800" dirty="0"/>
              <a:t>con/.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A1049A0D-0DE0-4591-A5C6-3349BF5B716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789213"/>
              </p:ext>
            </p:extLst>
          </p:nvPr>
        </p:nvGraphicFramePr>
        <p:xfrm>
          <a:off x="457201" y="1066800"/>
          <a:ext cx="8726978" cy="540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15095">
                  <a:extLst>
                    <a:ext uri="{9D8B030D-6E8A-4147-A177-3AD203B41FA5}">
                      <a16:colId xmlns="" xmlns:a16="http://schemas.microsoft.com/office/drawing/2014/main" val="3856398563"/>
                    </a:ext>
                  </a:extLst>
                </a:gridCol>
                <a:gridCol w="2062290">
                  <a:extLst>
                    <a:ext uri="{9D8B030D-6E8A-4147-A177-3AD203B41FA5}">
                      <a16:colId xmlns="" xmlns:a16="http://schemas.microsoft.com/office/drawing/2014/main" val="3805765509"/>
                    </a:ext>
                  </a:extLst>
                </a:gridCol>
                <a:gridCol w="1949593">
                  <a:extLst>
                    <a:ext uri="{9D8B030D-6E8A-4147-A177-3AD203B41FA5}">
                      <a16:colId xmlns="" xmlns:a16="http://schemas.microsoft.com/office/drawing/2014/main" val="12978773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Program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Annual Target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Achievement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49263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Regional enterprise development program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No. of entrepreneurs trained 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No. of entrepreneurs developed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No. of new products introduced to market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No. of entrepreneurs financial assisted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No. of employees generated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No. of business facilitated for registration</a:t>
                      </a:r>
                    </a:p>
                    <a:p>
                      <a:pPr marL="342900" indent="-342900">
                        <a:buFontTx/>
                        <a:buChar char="-"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No. of business plan prepared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Male</a:t>
                      </a:r>
                      <a:r>
                        <a:rPr lang="en-US" baseline="0" dirty="0" smtClean="0"/>
                        <a:t>         </a:t>
                      </a:r>
                      <a:r>
                        <a:rPr lang="en-US" dirty="0" smtClean="0"/>
                        <a:t> Female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    120</a:t>
                      </a:r>
                      <a:r>
                        <a:rPr lang="en-US" baseline="0" dirty="0" smtClean="0"/>
                        <a:t>            500</a:t>
                      </a:r>
                    </a:p>
                    <a:p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       80</a:t>
                      </a:r>
                      <a:r>
                        <a:rPr lang="en-US" dirty="0" smtClean="0"/>
                        <a:t>            400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        50            200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       60              100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       65               165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        50                  60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      90                 160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Male     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dirty="0" smtClean="0"/>
                        <a:t> Female  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baseline="0" dirty="0" smtClean="0"/>
                        <a:t>   05                  107</a:t>
                      </a:r>
                      <a:r>
                        <a:rPr lang="en-US" dirty="0" smtClean="0"/>
                        <a:t> 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    05                 107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    03                   50</a:t>
                      </a:r>
                    </a:p>
                    <a:p>
                      <a:r>
                        <a:rPr lang="en-US" dirty="0" smtClean="0"/>
                        <a:t>    </a:t>
                      </a:r>
                    </a:p>
                    <a:p>
                      <a:r>
                        <a:rPr lang="en-US" dirty="0" smtClean="0"/>
                        <a:t>    01                   40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baseline="0" dirty="0"/>
                        <a:t> </a:t>
                      </a:r>
                      <a:r>
                        <a:rPr lang="en-US" baseline="0" dirty="0" smtClean="0"/>
                        <a:t>    03                 30</a:t>
                      </a:r>
                    </a:p>
                    <a:p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     08                10</a:t>
                      </a:r>
                    </a:p>
                    <a:p>
                      <a:endParaRPr lang="en-US" baseline="0" dirty="0" smtClean="0"/>
                    </a:p>
                    <a:p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                            65</a:t>
                      </a:r>
                    </a:p>
                    <a:p>
                      <a:endParaRPr lang="en-US" baseline="0" dirty="0" smtClean="0"/>
                    </a:p>
                    <a:p>
                      <a:endParaRPr lang="en-US" dirty="0" smtClean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366583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22902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30F0F6E-F7A5-4A43-A6D5-555A5ED52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dirty="0"/>
              <a:t>Progress </a:t>
            </a:r>
            <a:r>
              <a:rPr lang="en-US" sz="2800" dirty="0" smtClean="0"/>
              <a:t>2019 </a:t>
            </a:r>
            <a:r>
              <a:rPr lang="en-US" sz="2800" dirty="0"/>
              <a:t>con/.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A8CBF55B-68AD-4FF5-803D-2F9EFAF8B0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02404658"/>
              </p:ext>
            </p:extLst>
          </p:nvPr>
        </p:nvGraphicFramePr>
        <p:xfrm>
          <a:off x="457200" y="1165225"/>
          <a:ext cx="8229600" cy="52171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67200">
                  <a:extLst>
                    <a:ext uri="{9D8B030D-6E8A-4147-A177-3AD203B41FA5}">
                      <a16:colId xmlns="" xmlns:a16="http://schemas.microsoft.com/office/drawing/2014/main" val="4145736490"/>
                    </a:ext>
                  </a:extLst>
                </a:gridCol>
                <a:gridCol w="2209800">
                  <a:extLst>
                    <a:ext uri="{9D8B030D-6E8A-4147-A177-3AD203B41FA5}">
                      <a16:colId xmlns="" xmlns:a16="http://schemas.microsoft.com/office/drawing/2014/main" val="1776263726"/>
                    </a:ext>
                  </a:extLst>
                </a:gridCol>
                <a:gridCol w="1752600">
                  <a:extLst>
                    <a:ext uri="{9D8B030D-6E8A-4147-A177-3AD203B41FA5}">
                      <a16:colId xmlns="" xmlns:a16="http://schemas.microsoft.com/office/drawing/2014/main" val="3250015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Program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Annual Target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Achievement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411367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Business Development Service ( BDS) Directory ( DS Level) </a:t>
                      </a:r>
                    </a:p>
                    <a:p>
                      <a:endParaRPr lang="en-US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</a:t>
                      </a:r>
                      <a:r>
                        <a:rPr lang="en-US" sz="2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No. of BDS Providers introduced into DS Level BDS Directory ( Total BDS Providers)</a:t>
                      </a:r>
                      <a:endParaRPr lang="en-US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280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   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170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782831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MSME Data Base ( DS Level) </a:t>
                      </a:r>
                    </a:p>
                    <a:p>
                      <a:endParaRPr lang="en-US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2400" b="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No. of MSMEs introduced into DS Level Directory ( Total MSMEs) </a:t>
                      </a:r>
                      <a:endParaRPr lang="en-US" sz="2400" b="1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 smtClean="0"/>
                        <a:t>3000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2500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388094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909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E268EA6-3D70-4FAC-B621-99F5AE5115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dirty="0"/>
              <a:t>Progress </a:t>
            </a:r>
            <a:r>
              <a:rPr lang="en-US" sz="2800" dirty="0" smtClean="0"/>
              <a:t>2019 </a:t>
            </a:r>
            <a:r>
              <a:rPr lang="en-US" sz="2800" dirty="0"/>
              <a:t>con/.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4BC35460-5CC0-4B21-BA1C-49CA7906DE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1557732"/>
              </p:ext>
            </p:extLst>
          </p:nvPr>
        </p:nvGraphicFramePr>
        <p:xfrm>
          <a:off x="476250" y="1165225"/>
          <a:ext cx="8229600" cy="45770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48150">
                  <a:extLst>
                    <a:ext uri="{9D8B030D-6E8A-4147-A177-3AD203B41FA5}">
                      <a16:colId xmlns="" xmlns:a16="http://schemas.microsoft.com/office/drawing/2014/main" val="4186461239"/>
                    </a:ext>
                  </a:extLst>
                </a:gridCol>
                <a:gridCol w="1981200">
                  <a:extLst>
                    <a:ext uri="{9D8B030D-6E8A-4147-A177-3AD203B41FA5}">
                      <a16:colId xmlns="" xmlns:a16="http://schemas.microsoft.com/office/drawing/2014/main" val="2736992572"/>
                    </a:ext>
                  </a:extLst>
                </a:gridCol>
                <a:gridCol w="2000250">
                  <a:extLst>
                    <a:ext uri="{9D8B030D-6E8A-4147-A177-3AD203B41FA5}">
                      <a16:colId xmlns="" xmlns:a16="http://schemas.microsoft.com/office/drawing/2014/main" val="217620763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Program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Annual Target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Achievement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168186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Entrepreneur Awarding ceremony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No. of entrepreneurs introduced </a:t>
                      </a:r>
                    </a:p>
                    <a:p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 No. of entrepreneurs win awards </a:t>
                      </a:r>
                      <a:endParaRPr lang="en-US" sz="2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60</a:t>
                      </a:r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  <a:p>
                      <a:r>
                        <a:rPr lang="en-US" dirty="0" smtClean="0"/>
                        <a:t>25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Ongoing</a:t>
                      </a:r>
                    </a:p>
                    <a:p>
                      <a:endParaRPr lang="en-US" dirty="0" smtClean="0"/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5704616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Business fair/exhibition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No. of Business fairs conducted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No. of entrepreneurs introduced to fair/exhibition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01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ongoing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170 [Samurdhi</a:t>
                      </a:r>
                      <a:r>
                        <a:rPr lang="en-US" baseline="0" dirty="0" smtClean="0"/>
                        <a:t> }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263246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057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0F77471-3D94-4A5E-9A7C-CCC86CACA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dirty="0"/>
              <a:t>Progress 2018 con/.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1DEB2F8F-7F18-45A8-9469-2194723210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955064"/>
              </p:ext>
            </p:extLst>
          </p:nvPr>
        </p:nvGraphicFramePr>
        <p:xfrm>
          <a:off x="440788" y="1417638"/>
          <a:ext cx="8169812" cy="4668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53000">
                  <a:extLst>
                    <a:ext uri="{9D8B030D-6E8A-4147-A177-3AD203B41FA5}">
                      <a16:colId xmlns="" xmlns:a16="http://schemas.microsoft.com/office/drawing/2014/main" val="3371246335"/>
                    </a:ext>
                  </a:extLst>
                </a:gridCol>
                <a:gridCol w="1524000">
                  <a:extLst>
                    <a:ext uri="{9D8B030D-6E8A-4147-A177-3AD203B41FA5}">
                      <a16:colId xmlns="" xmlns:a16="http://schemas.microsoft.com/office/drawing/2014/main" val="1945074555"/>
                    </a:ext>
                  </a:extLst>
                </a:gridCol>
                <a:gridCol w="1692812">
                  <a:extLst>
                    <a:ext uri="{9D8B030D-6E8A-4147-A177-3AD203B41FA5}">
                      <a16:colId xmlns="" xmlns:a16="http://schemas.microsoft.com/office/drawing/2014/main" val="3002040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Program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Annual Target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Achievement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60462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dirty="0"/>
                        <a:t>Packaging training program</a:t>
                      </a:r>
                    </a:p>
                    <a:p>
                      <a:endParaRPr lang="en-US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dirty="0"/>
                        <a:t>No. of entrepreneurs trained 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dirty="0"/>
                        <a:t>No. of entrepreneurs link to super market/ new market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80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15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02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85582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Cluster/ sector  Development program</a:t>
                      </a:r>
                    </a:p>
                    <a:p>
                      <a:endParaRPr 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 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No. entrepreneurs trained 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  No. entrepreneurs Developed  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endParaRPr lang="en-US" dirty="0"/>
                    </a:p>
                    <a:p>
                      <a:r>
                        <a:rPr lang="en-US" dirty="0" smtClean="0"/>
                        <a:t>45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40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Ongoing 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731763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968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D47C1FA-6A99-4E43-A228-C4D764A2E2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dirty="0"/>
              <a:t>Progress 2018 con/.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F084684F-E5AA-41C7-9407-A35BF59B59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65295991"/>
              </p:ext>
            </p:extLst>
          </p:nvPr>
        </p:nvGraphicFramePr>
        <p:xfrm>
          <a:off x="477129" y="1417638"/>
          <a:ext cx="8229600" cy="53086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3471">
                  <a:extLst>
                    <a:ext uri="{9D8B030D-6E8A-4147-A177-3AD203B41FA5}">
                      <a16:colId xmlns="" xmlns:a16="http://schemas.microsoft.com/office/drawing/2014/main" val="787003897"/>
                    </a:ext>
                  </a:extLst>
                </a:gridCol>
                <a:gridCol w="2057400">
                  <a:extLst>
                    <a:ext uri="{9D8B030D-6E8A-4147-A177-3AD203B41FA5}">
                      <a16:colId xmlns="" xmlns:a16="http://schemas.microsoft.com/office/drawing/2014/main" val="2632869658"/>
                    </a:ext>
                  </a:extLst>
                </a:gridCol>
                <a:gridCol w="1848729">
                  <a:extLst>
                    <a:ext uri="{9D8B030D-6E8A-4147-A177-3AD203B41FA5}">
                      <a16:colId xmlns="" xmlns:a16="http://schemas.microsoft.com/office/drawing/2014/main" val="2823193498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Program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Annual Target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Achievement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37678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Upadhidari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Vyavasayake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Udanaya</a:t>
                      </a:r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(UVU)program</a:t>
                      </a:r>
                    </a:p>
                    <a:p>
                      <a:endParaRPr lang="en-US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No. of graduates identifies through University/ field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No. of graduates trained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No. of entrepreneurs provide grant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50</a:t>
                      </a:r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50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15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352178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Incubator &amp; technology transfer center at Wayamba University ( If applicable)</a:t>
                      </a:r>
                    </a:p>
                    <a:p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No. of entrepreneurs introduced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633779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197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25052"/>
            <a:ext cx="7620000" cy="53340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i="1" dirty="0">
                <a:solidFill>
                  <a:schemeClr val="accent4">
                    <a:lumMod val="75000"/>
                  </a:schemeClr>
                </a:solidFill>
              </a:rPr>
              <a:t>Enterprise forum and issue tracker 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774697285"/>
              </p:ext>
            </p:extLst>
          </p:nvPr>
        </p:nvGraphicFramePr>
        <p:xfrm>
          <a:off x="152400" y="533401"/>
          <a:ext cx="8915400" cy="636923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971800"/>
                <a:gridCol w="2971800"/>
                <a:gridCol w="2971800"/>
              </a:tblGrid>
              <a:tr h="361406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Program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Annual Target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Achievement </a:t>
                      </a:r>
                    </a:p>
                  </a:txBody>
                  <a:tcPr/>
                </a:tc>
              </a:tr>
              <a:tr h="9035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Enterprise forum and issue tracker </a:t>
                      </a:r>
                    </a:p>
                    <a:p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63246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No. of REF established </a:t>
                      </a:r>
                    </a:p>
                    <a:p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14</a:t>
                      </a:r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11</a:t>
                      </a:r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90351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No. of DEF meetings conducted</a:t>
                      </a:r>
                      <a:endParaRPr lang="en-US" sz="1800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  <a:p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-</a:t>
                      </a:r>
                      <a:r>
                        <a:rPr lang="en-US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 (Not send the proposal District Secretary not allowed the program)</a:t>
                      </a:r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17456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No. of business issues identified</a:t>
                      </a:r>
                    </a:p>
                    <a:p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80</a:t>
                      </a:r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66</a:t>
                      </a:r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44562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No. of solutions taken  </a:t>
                      </a:r>
                    </a:p>
                    <a:p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60</a:t>
                      </a:r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43</a:t>
                      </a:r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90351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No. of issues enter in to issue tracker ( If applicable) </a:t>
                      </a:r>
                    </a:p>
                    <a:p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8</a:t>
                      </a:r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-</a:t>
                      </a:r>
                    </a:p>
                    <a:p>
                      <a:endParaRPr lang="en-US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  <a:p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1953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7500" t="15000" r="2500"/>
          <a:stretch>
            <a:fillRect/>
          </a:stretch>
        </p:blipFill>
        <p:spPr bwMode="auto">
          <a:xfrm>
            <a:off x="838200" y="914400"/>
            <a:ext cx="7772400" cy="55054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94BAF74-F0EE-461A-AB67-6C899BD0E1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dirty="0"/>
              <a:t>Progress 2018 con/.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44EC179B-B3B3-4BAC-9B22-750FFCC9B5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9756625"/>
              </p:ext>
            </p:extLst>
          </p:nvPr>
        </p:nvGraphicFramePr>
        <p:xfrm>
          <a:off x="685800" y="1417638"/>
          <a:ext cx="8001000" cy="4302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76800">
                  <a:extLst>
                    <a:ext uri="{9D8B030D-6E8A-4147-A177-3AD203B41FA5}">
                      <a16:colId xmlns="" xmlns:a16="http://schemas.microsoft.com/office/drawing/2014/main" val="3728012749"/>
                    </a:ext>
                  </a:extLst>
                </a:gridCol>
                <a:gridCol w="1524000">
                  <a:extLst>
                    <a:ext uri="{9D8B030D-6E8A-4147-A177-3AD203B41FA5}">
                      <a16:colId xmlns="" xmlns:a16="http://schemas.microsoft.com/office/drawing/2014/main" val="904692609"/>
                    </a:ext>
                  </a:extLst>
                </a:gridCol>
                <a:gridCol w="1600200">
                  <a:extLst>
                    <a:ext uri="{9D8B030D-6E8A-4147-A177-3AD203B41FA5}">
                      <a16:colId xmlns="" xmlns:a16="http://schemas.microsoft.com/office/drawing/2014/main" val="40431887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Program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Annual Target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Achievement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0679310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Evaluating SMEs in supportive knowhow ( Business rules &amp; regulation awareness program) </a:t>
                      </a:r>
                    </a:p>
                    <a:p>
                      <a:endParaRPr lang="en-US" sz="18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No. of entrepreneurs introduced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03</a:t>
                      </a:r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180</a:t>
                      </a:r>
                    </a:p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dirty="0" smtClean="0"/>
                        <a:t>Will</a:t>
                      </a:r>
                      <a:r>
                        <a:rPr lang="en-US" baseline="0" dirty="0" smtClean="0"/>
                        <a:t> conduct on 26</a:t>
                      </a:r>
                      <a:r>
                        <a:rPr lang="en-US" baseline="30000" dirty="0" smtClean="0"/>
                        <a:t>th</a:t>
                      </a:r>
                      <a:r>
                        <a:rPr lang="en-US" baseline="0" dirty="0" smtClean="0"/>
                        <a:t> Aug</a:t>
                      </a:r>
                    </a:p>
                    <a:p>
                      <a:endParaRPr lang="en-US" baseline="0" dirty="0" smtClean="0"/>
                    </a:p>
                    <a:p>
                      <a:r>
                        <a:rPr lang="en-US" baseline="0" dirty="0" smtClean="0"/>
                        <a:t>180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211773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Development of youth entrepreneurs through vocational trainees ( If applicable) </a:t>
                      </a:r>
                    </a:p>
                    <a:p>
                      <a:endParaRPr lang="en-US" sz="2400" kern="120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 No. of youths introduced to program </a:t>
                      </a:r>
                      <a:endParaRPr lang="en-US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22933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505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0F77471-3D94-4A5E-9A7C-CCC86CACA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400" dirty="0"/>
              <a:t>Progress </a:t>
            </a:r>
            <a:r>
              <a:rPr lang="en-US" sz="2400" dirty="0" smtClean="0"/>
              <a:t>2019 con</a:t>
            </a:r>
            <a:r>
              <a:rPr lang="en-US" sz="2400" dirty="0"/>
              <a:t>/.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1DEB2F8F-7F18-45A8-9469-2194723210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955064"/>
              </p:ext>
            </p:extLst>
          </p:nvPr>
        </p:nvGraphicFramePr>
        <p:xfrm>
          <a:off x="304800" y="1417638"/>
          <a:ext cx="8305801" cy="5100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88989">
                  <a:extLst>
                    <a:ext uri="{9D8B030D-6E8A-4147-A177-3AD203B41FA5}">
                      <a16:colId xmlns="" xmlns:a16="http://schemas.microsoft.com/office/drawing/2014/main" val="3371246335"/>
                    </a:ext>
                  </a:extLst>
                </a:gridCol>
                <a:gridCol w="1524000">
                  <a:extLst>
                    <a:ext uri="{9D8B030D-6E8A-4147-A177-3AD203B41FA5}">
                      <a16:colId xmlns="" xmlns:a16="http://schemas.microsoft.com/office/drawing/2014/main" val="1945074555"/>
                    </a:ext>
                  </a:extLst>
                </a:gridCol>
                <a:gridCol w="1692812">
                  <a:extLst>
                    <a:ext uri="{9D8B030D-6E8A-4147-A177-3AD203B41FA5}">
                      <a16:colId xmlns="" xmlns:a16="http://schemas.microsoft.com/office/drawing/2014/main" val="300204016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Program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Annual Target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Achievement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604629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Calibri"/>
                          <a:cs typeface="Iskoola Pota"/>
                        </a:rPr>
                        <a:t>Nanvamu Program</a:t>
                      </a: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latin typeface="Times New Roman"/>
                        <a:ea typeface="Calibri"/>
                        <a:cs typeface="Iskoola Pota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 smtClean="0">
                        <a:latin typeface="Times New Roman"/>
                        <a:ea typeface="Calibri"/>
                        <a:cs typeface="Iskoola Pota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Times New Roman"/>
                          <a:ea typeface="Calibri"/>
                          <a:cs typeface="Iskoola Pota"/>
                        </a:rPr>
                        <a:t>No</a:t>
                      </a:r>
                      <a:r>
                        <a:rPr lang="en-US" sz="2000" dirty="0">
                          <a:latin typeface="Times New Roman"/>
                          <a:ea typeface="Calibri"/>
                          <a:cs typeface="Iskoola Pota"/>
                        </a:rPr>
                        <a:t>. of entrepreneurs trained</a:t>
                      </a:r>
                      <a:endParaRPr lang="en-US" sz="2000" dirty="0">
                        <a:latin typeface="Calibri"/>
                        <a:ea typeface="Calibri"/>
                        <a:cs typeface="Iskoola Pot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 smtClean="0">
                        <a:latin typeface="Calibri"/>
                        <a:ea typeface="Calibri"/>
                        <a:cs typeface="Iskoola Pota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 smtClean="0">
                        <a:latin typeface="Calibri"/>
                        <a:ea typeface="Calibri"/>
                        <a:cs typeface="Iskoola Pota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 smtClean="0">
                        <a:latin typeface="Calibri"/>
                        <a:ea typeface="Calibri"/>
                        <a:cs typeface="Iskoola Pota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 smtClean="0">
                        <a:latin typeface="Calibri"/>
                        <a:ea typeface="Calibri"/>
                        <a:cs typeface="Iskoola Pota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 smtClean="0">
                        <a:latin typeface="Calibri"/>
                        <a:ea typeface="Calibri"/>
                        <a:cs typeface="Iskoola Pota"/>
                      </a:endParaRPr>
                    </a:p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 smtClean="0">
                          <a:latin typeface="Calibri"/>
                          <a:ea typeface="Calibri"/>
                          <a:cs typeface="Iskoola Pota"/>
                        </a:rPr>
                        <a:t>1500</a:t>
                      </a:r>
                      <a:endParaRPr lang="en-US" sz="1800" dirty="0">
                        <a:latin typeface="Calibri"/>
                        <a:ea typeface="Calibri"/>
                        <a:cs typeface="Iskoola Pot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endParaRPr lang="en-US" dirty="0" smtClean="0"/>
                    </a:p>
                    <a:p>
                      <a:r>
                        <a:rPr lang="en-US" sz="1800" dirty="0" smtClean="0"/>
                        <a:t>1400</a:t>
                      </a:r>
                    </a:p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855826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Calibri"/>
                        <a:cs typeface="Iskoola Pot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100" dirty="0">
                        <a:latin typeface="Times New Roman"/>
                        <a:ea typeface="Calibri"/>
                        <a:cs typeface="Iskoola Pot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Iskoola Pota"/>
                        </a:rPr>
                        <a:t>No. of new business established </a:t>
                      </a:r>
                      <a:endParaRPr lang="en-US" sz="2000" dirty="0">
                        <a:latin typeface="Calibri"/>
                        <a:ea typeface="Calibri"/>
                        <a:cs typeface="Iskoola Pot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alibri"/>
                          <a:ea typeface="Calibri"/>
                          <a:cs typeface="Iskoola Pota"/>
                        </a:rPr>
                        <a:t>1100</a:t>
                      </a:r>
                      <a:endParaRPr lang="en-US" sz="2000" dirty="0">
                        <a:latin typeface="Calibri"/>
                        <a:ea typeface="Calibri"/>
                        <a:cs typeface="Iskoola Pot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ongoing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Calibri"/>
                        <a:cs typeface="Iskoola Pot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Times New Roman"/>
                        <a:ea typeface="Calibri"/>
                        <a:cs typeface="Iskoola Pot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Calibri"/>
                          <a:ea typeface="Calibri"/>
                          <a:cs typeface="Iskoola Pota"/>
                        </a:rPr>
                        <a:t>No. of expanded business</a:t>
                      </a: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alibri"/>
                          <a:ea typeface="Calibri"/>
                          <a:cs typeface="Iskoola Pota"/>
                        </a:rPr>
                        <a:t>500</a:t>
                      </a:r>
                      <a:endParaRPr lang="en-US" sz="2000" dirty="0">
                        <a:latin typeface="Calibri"/>
                        <a:ea typeface="Calibri"/>
                        <a:cs typeface="Iskoola Pot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ongoing</a:t>
                      </a:r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Calibri"/>
                        <a:ea typeface="Calibri"/>
                        <a:cs typeface="Iskoola Pot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000" dirty="0">
                        <a:latin typeface="Calibri"/>
                        <a:ea typeface="Calibri"/>
                        <a:cs typeface="Iskoola Pot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en-US" sz="20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>
                          <a:latin typeface="Times New Roman"/>
                          <a:ea typeface="Calibri"/>
                          <a:cs typeface="Iskoola Pota"/>
                        </a:rPr>
                        <a:t>No. employee generated</a:t>
                      </a:r>
                      <a:endParaRPr lang="en-US" sz="2000" dirty="0">
                        <a:latin typeface="Calibri"/>
                        <a:ea typeface="Calibri"/>
                        <a:cs typeface="Iskoola Pot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000" dirty="0" smtClean="0">
                          <a:latin typeface="Calibri"/>
                          <a:ea typeface="Calibri"/>
                          <a:cs typeface="Iskoola Pota"/>
                        </a:rPr>
                        <a:t>100</a:t>
                      </a:r>
                      <a:endParaRPr lang="en-US" sz="2000" dirty="0">
                        <a:latin typeface="Calibri"/>
                        <a:ea typeface="Calibri"/>
                        <a:cs typeface="Iskoola Pot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ongoing</a:t>
                      </a:r>
                    </a:p>
                    <a:p>
                      <a:endParaRPr lang="en-US" sz="2000" dirty="0" smtClean="0"/>
                    </a:p>
                    <a:p>
                      <a:endParaRPr lang="en-US" sz="2000" dirty="0" smtClean="0"/>
                    </a:p>
                    <a:p>
                      <a:r>
                        <a:rPr lang="en-US" sz="2000" dirty="0" smtClean="0"/>
                        <a:t> </a:t>
                      </a:r>
                      <a:endParaRPr lang="en-US" sz="2000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731763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968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EED1F39-ED73-4AB6-A453-DAD686DC5B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2800" dirty="0"/>
              <a:t>Progress </a:t>
            </a:r>
            <a:r>
              <a:rPr lang="en-US" sz="2800" dirty="0" smtClean="0"/>
              <a:t>2019 </a:t>
            </a:r>
            <a:r>
              <a:rPr lang="en-US" sz="2800" dirty="0"/>
              <a:t>con/.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29EE9EC-C6D1-4E98-8BB5-5E102AC91F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026" y="12954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Program: Apparel Based Mini Garment Factories Project </a:t>
            </a:r>
          </a:p>
          <a:p>
            <a:pPr marL="0" indent="0">
              <a:buNone/>
            </a:pPr>
            <a:r>
              <a:rPr lang="en-US" sz="1600" b="1" dirty="0"/>
              <a:t>( Mention Yes/ No) </a:t>
            </a:r>
          </a:p>
          <a:p>
            <a:pPr marL="0" indent="0">
              <a:buNone/>
            </a:pPr>
            <a:r>
              <a:rPr lang="en-US" sz="2400" b="1" dirty="0"/>
              <a:t> </a:t>
            </a:r>
          </a:p>
          <a:p>
            <a:pPr marL="0" indent="0">
              <a:buNone/>
            </a:pPr>
            <a:endParaRPr lang="en-US" sz="2400" b="1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="" xmlns:a16="http://schemas.microsoft.com/office/drawing/2014/main" id="{CA761A70-6D2D-4E46-8B19-FD0B5046F6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626733"/>
              </p:ext>
            </p:extLst>
          </p:nvPr>
        </p:nvGraphicFramePr>
        <p:xfrm>
          <a:off x="511129" y="2285682"/>
          <a:ext cx="8163948" cy="4297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20494">
                  <a:extLst>
                    <a:ext uri="{9D8B030D-6E8A-4147-A177-3AD203B41FA5}">
                      <a16:colId xmlns="" xmlns:a16="http://schemas.microsoft.com/office/drawing/2014/main" val="2243578068"/>
                    </a:ext>
                  </a:extLst>
                </a:gridCol>
                <a:gridCol w="750689">
                  <a:extLst>
                    <a:ext uri="{9D8B030D-6E8A-4147-A177-3AD203B41FA5}">
                      <a16:colId xmlns="" xmlns:a16="http://schemas.microsoft.com/office/drawing/2014/main" val="724736633"/>
                    </a:ext>
                  </a:extLst>
                </a:gridCol>
                <a:gridCol w="982697">
                  <a:extLst>
                    <a:ext uri="{9D8B030D-6E8A-4147-A177-3AD203B41FA5}">
                      <a16:colId xmlns="" xmlns:a16="http://schemas.microsoft.com/office/drawing/2014/main" val="457378711"/>
                    </a:ext>
                  </a:extLst>
                </a:gridCol>
                <a:gridCol w="1663026">
                  <a:extLst>
                    <a:ext uri="{9D8B030D-6E8A-4147-A177-3AD203B41FA5}">
                      <a16:colId xmlns="" xmlns:a16="http://schemas.microsoft.com/office/drawing/2014/main" val="3704996264"/>
                    </a:ext>
                  </a:extLst>
                </a:gridCol>
                <a:gridCol w="1209474">
                  <a:extLst>
                    <a:ext uri="{9D8B030D-6E8A-4147-A177-3AD203B41FA5}">
                      <a16:colId xmlns="" xmlns:a16="http://schemas.microsoft.com/office/drawing/2014/main" val="3822849036"/>
                    </a:ext>
                  </a:extLst>
                </a:gridCol>
                <a:gridCol w="1058290">
                  <a:extLst>
                    <a:ext uri="{9D8B030D-6E8A-4147-A177-3AD203B41FA5}">
                      <a16:colId xmlns="" xmlns:a16="http://schemas.microsoft.com/office/drawing/2014/main" val="238830440"/>
                    </a:ext>
                  </a:extLst>
                </a:gridCol>
                <a:gridCol w="680329">
                  <a:extLst>
                    <a:ext uri="{9D8B030D-6E8A-4147-A177-3AD203B41FA5}">
                      <a16:colId xmlns="" xmlns:a16="http://schemas.microsoft.com/office/drawing/2014/main" val="3853239252"/>
                    </a:ext>
                  </a:extLst>
                </a:gridCol>
                <a:gridCol w="798949">
                  <a:extLst>
                    <a:ext uri="{9D8B030D-6E8A-4147-A177-3AD203B41FA5}">
                      <a16:colId xmlns="" xmlns:a16="http://schemas.microsoft.com/office/drawing/2014/main" val="2015168798"/>
                    </a:ext>
                  </a:extLst>
                </a:gridCol>
              </a:tblGrid>
              <a:tr h="1645706">
                <a:tc>
                  <a:txBody>
                    <a:bodyPr/>
                    <a:lstStyle/>
                    <a:p>
                      <a:r>
                        <a:rPr lang="en-US" dirty="0"/>
                        <a:t>DS Division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Location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Working at least few machines 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Started initial activities to establish as a corporative / partnership business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Established corporative/ partnership business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Documents submit to registration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Registered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Income earning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6463298"/>
                  </a:ext>
                </a:extLst>
              </a:tr>
              <a:tr h="35127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78829126"/>
                  </a:ext>
                </a:extLst>
              </a:tr>
              <a:tr h="35127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86969268"/>
                  </a:ext>
                </a:extLst>
              </a:tr>
              <a:tr h="35127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07989527"/>
                  </a:ext>
                </a:extLst>
              </a:tr>
              <a:tr h="35127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47746794"/>
                  </a:ext>
                </a:extLst>
              </a:tr>
              <a:tr h="35127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28627220"/>
                  </a:ext>
                </a:extLst>
              </a:tr>
              <a:tr h="351276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00337967"/>
                  </a:ext>
                </a:extLst>
              </a:tr>
              <a:tr h="351276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069311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1096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077200" cy="990600"/>
          </a:xfrm>
        </p:spPr>
        <p:txBody>
          <a:bodyPr>
            <a:noAutofit/>
          </a:bodyPr>
          <a:lstStyle/>
          <a:p>
            <a:pPr algn="ctr"/>
            <a:r>
              <a:rPr lang="en-US" sz="2800" b="1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sz="2800" b="1" i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2800" b="1" i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sz="2800" b="1" i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2800" b="1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sz="2800" b="1" i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2800" b="1" i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sz="2800" b="1" i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2800" b="1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sz="2800" b="1" i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2800" b="1" i="1" dirty="0" smtClean="0">
                <a:solidFill>
                  <a:schemeClr val="accent4">
                    <a:lumMod val="75000"/>
                  </a:schemeClr>
                </a:solidFill>
              </a:rPr>
              <a:t>Regional enterprise Development </a:t>
            </a:r>
            <a:r>
              <a:rPr lang="en-US" sz="2800" b="1" i="1" dirty="0" err="1" smtClean="0">
                <a:solidFill>
                  <a:schemeClr val="accent4">
                    <a:lumMod val="75000"/>
                  </a:schemeClr>
                </a:solidFill>
              </a:rPr>
              <a:t>Programm</a:t>
            </a:r>
            <a:r>
              <a:rPr lang="en-US" sz="2800" b="1" i="1" dirty="0" smtClean="0">
                <a:solidFill>
                  <a:schemeClr val="accent4">
                    <a:lumMod val="75000"/>
                  </a:schemeClr>
                </a:solidFill>
              </a:rPr>
              <a:t> </a:t>
            </a:r>
            <a:r>
              <a:rPr lang="en-US" sz="2800" b="1" i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sz="2800" b="1" i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2800" b="1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sz="2800" b="1" i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2800" b="1" i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sz="2800" b="1" i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2800" b="1" i="1" dirty="0" smtClean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sz="2800" b="1" i="1" dirty="0" smtClean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2800" b="1" i="1" dirty="0">
                <a:solidFill>
                  <a:schemeClr val="accent4">
                    <a:lumMod val="75000"/>
                  </a:schemeClr>
                </a:solidFill>
              </a:rPr>
              <a:t/>
            </a:r>
            <a:br>
              <a:rPr lang="en-US" sz="2800" b="1" i="1" dirty="0">
                <a:solidFill>
                  <a:schemeClr val="accent4">
                    <a:lumMod val="75000"/>
                  </a:schemeClr>
                </a:solidFill>
              </a:rPr>
            </a:br>
            <a:r>
              <a:rPr lang="en-US" sz="2800" b="1" i="1" dirty="0" smtClean="0">
                <a:solidFill>
                  <a:schemeClr val="accent4">
                    <a:lumMod val="75000"/>
                  </a:schemeClr>
                </a:solidFill>
              </a:rPr>
              <a:t>Regional </a:t>
            </a:r>
            <a:r>
              <a:rPr lang="en-US" sz="2800" b="1" i="1" dirty="0">
                <a:solidFill>
                  <a:schemeClr val="accent4">
                    <a:lumMod val="75000"/>
                  </a:schemeClr>
                </a:solidFill>
              </a:rPr>
              <a:t>enterprise development program</a:t>
            </a:r>
            <a:br>
              <a:rPr lang="en-US" sz="2800" b="1" i="1" dirty="0">
                <a:solidFill>
                  <a:schemeClr val="accent4">
                    <a:lumMod val="75000"/>
                  </a:schemeClr>
                </a:solidFill>
              </a:rPr>
            </a:br>
            <a:endParaRPr lang="en-US" sz="2800" b="1" i="1" dirty="0">
              <a:solidFill>
                <a:schemeClr val="accent4">
                  <a:lumMod val="75000"/>
                </a:schemeClr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07304748"/>
              </p:ext>
            </p:extLst>
          </p:nvPr>
        </p:nvGraphicFramePr>
        <p:xfrm>
          <a:off x="304800" y="1295398"/>
          <a:ext cx="8458200" cy="502920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819400"/>
                <a:gridCol w="2819400"/>
                <a:gridCol w="2819400"/>
              </a:tblGrid>
              <a:tr h="408375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Program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Annual Target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Achievement </a:t>
                      </a:r>
                    </a:p>
                  </a:txBody>
                  <a:tcPr/>
                </a:tc>
              </a:tr>
              <a:tr h="11999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No. of entrepreneurs trained </a:t>
                      </a:r>
                    </a:p>
                    <a:p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Male               Female</a:t>
                      </a:r>
                    </a:p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100                  600                     </a:t>
                      </a:r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Male               Female</a:t>
                      </a:r>
                    </a:p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74                      500</a:t>
                      </a:r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1999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No. of entrepreneurs developed</a:t>
                      </a:r>
                    </a:p>
                    <a:p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100                        600</a:t>
                      </a:r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50                     140</a:t>
                      </a:r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19996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No. of new products introduced to market</a:t>
                      </a:r>
                    </a:p>
                    <a:p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50                             60</a:t>
                      </a:r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30             </a:t>
                      </a:r>
                      <a:r>
                        <a:rPr lang="en-US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        38</a:t>
                      </a:r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02093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No. of entrepreneurs financial assisted</a:t>
                      </a:r>
                    </a:p>
                    <a:p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20                             60</a:t>
                      </a:r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6                       25</a:t>
                      </a:r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46776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077200" cy="990600"/>
          </a:xfrm>
        </p:spPr>
        <p:txBody>
          <a:bodyPr>
            <a:normAutofit/>
          </a:bodyPr>
          <a:lstStyle/>
          <a:p>
            <a:pPr algn="ctr"/>
            <a:r>
              <a:rPr lang="en-US" sz="2800" b="1" i="1" dirty="0">
                <a:solidFill>
                  <a:schemeClr val="accent4">
                    <a:lumMod val="75000"/>
                  </a:schemeClr>
                </a:solidFill>
              </a:rPr>
              <a:t>Regional enterprise development program</a:t>
            </a:r>
            <a:endParaRPr lang="en-US" sz="2400" b="1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18126290"/>
              </p:ext>
            </p:extLst>
          </p:nvPr>
        </p:nvGraphicFramePr>
        <p:xfrm>
          <a:off x="457200" y="1600199"/>
          <a:ext cx="7467600" cy="4114801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2489200"/>
                <a:gridCol w="2489200"/>
                <a:gridCol w="2489200"/>
              </a:tblGrid>
              <a:tr h="450346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Program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Annual Target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Achievement </a:t>
                      </a:r>
                    </a:p>
                  </a:txBody>
                  <a:tcPr/>
                </a:tc>
              </a:tr>
              <a:tr h="11104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No. of employees generated</a:t>
                      </a:r>
                    </a:p>
                    <a:p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Male               Female</a:t>
                      </a:r>
                    </a:p>
                    <a:p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80                100</a:t>
                      </a:r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Male               Female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24                    50</a:t>
                      </a:r>
                    </a:p>
                  </a:txBody>
                  <a:tcPr/>
                </a:tc>
              </a:tr>
              <a:tr h="1443573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kern="120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No. of business facilitated for registration</a:t>
                      </a:r>
                    </a:p>
                    <a:p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30                    40</a:t>
                      </a:r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20                     35</a:t>
                      </a:r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  <a:tr h="111044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No. of business plan prepared </a:t>
                      </a:r>
                    </a:p>
                    <a:p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20                  20</a:t>
                      </a:r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6                      10</a:t>
                      </a:r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6439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30F0F6E-F7A5-4A43-A6D5-555A5ED52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304800"/>
            <a:ext cx="8001000" cy="533400"/>
          </a:xfrm>
        </p:spPr>
        <p:txBody>
          <a:bodyPr>
            <a:normAutofit/>
          </a:bodyPr>
          <a:lstStyle/>
          <a:p>
            <a:pPr algn="ctr"/>
            <a:r>
              <a:rPr lang="en-US" sz="2800" b="1" i="1" dirty="0">
                <a:solidFill>
                  <a:schemeClr val="accent4">
                    <a:lumMod val="75000"/>
                  </a:schemeClr>
                </a:solidFill>
              </a:rPr>
              <a:t>Progress 2018 con/.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A8CBF55B-68AD-4FF5-803D-2F9EFAF8B06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5722634"/>
              </p:ext>
            </p:extLst>
          </p:nvPr>
        </p:nvGraphicFramePr>
        <p:xfrm>
          <a:off x="381000" y="1066800"/>
          <a:ext cx="8381999" cy="5627977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152550">
                  <a:extLst>
                    <a:ext uri="{9D8B030D-6E8A-4147-A177-3AD203B41FA5}">
                      <a16:colId xmlns="" xmlns:a16="http://schemas.microsoft.com/office/drawing/2014/main" val="4145736490"/>
                    </a:ext>
                  </a:extLst>
                </a:gridCol>
                <a:gridCol w="2153174">
                  <a:extLst>
                    <a:ext uri="{9D8B030D-6E8A-4147-A177-3AD203B41FA5}">
                      <a16:colId xmlns="" xmlns:a16="http://schemas.microsoft.com/office/drawing/2014/main" val="1776263726"/>
                    </a:ext>
                  </a:extLst>
                </a:gridCol>
                <a:gridCol w="2076275">
                  <a:extLst>
                    <a:ext uri="{9D8B030D-6E8A-4147-A177-3AD203B41FA5}">
                      <a16:colId xmlns="" xmlns:a16="http://schemas.microsoft.com/office/drawing/2014/main" val="325001579"/>
                    </a:ext>
                  </a:extLst>
                </a:gridCol>
              </a:tblGrid>
              <a:tr h="383594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Program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Annual Target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Achievement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41136706"/>
                  </a:ext>
                </a:extLst>
              </a:tr>
              <a:tr h="2791365"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accent1"/>
                          </a:solidFill>
                          <a:effectLst/>
                        </a:rPr>
                        <a:t>Business Development Service ( BDS) Directory ( DS Level) </a:t>
                      </a:r>
                    </a:p>
                    <a:p>
                      <a:r>
                        <a:rPr lang="en-US" sz="2400" kern="12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- </a:t>
                      </a:r>
                      <a:r>
                        <a:rPr lang="en-US" sz="24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No. of BDS Providers introduced into DS Level BDS Directory ( Total BDS Providers)</a:t>
                      </a:r>
                      <a:endParaRPr lang="en-US" sz="2400" b="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250</a:t>
                      </a:r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206</a:t>
                      </a:r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78283161"/>
                  </a:ext>
                </a:extLst>
              </a:tr>
              <a:tr h="2453018"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accent1"/>
                          </a:solidFill>
                          <a:effectLst/>
                        </a:rPr>
                        <a:t>MSME Data Base ( DS Level) </a:t>
                      </a:r>
                    </a:p>
                    <a:p>
                      <a:r>
                        <a:rPr lang="en-US" sz="2400" kern="120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- </a:t>
                      </a:r>
                      <a:r>
                        <a:rPr lang="en-US" sz="24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No. of MSMEs introduced into DS Level Directory ( Total MSMEs) </a:t>
                      </a:r>
                    </a:p>
                    <a:p>
                      <a:endParaRPr lang="en-US" sz="2400" b="1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5000</a:t>
                      </a:r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4797</a:t>
                      </a:r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3880944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69094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CE268EA6-3D70-4FAC-B621-99F5AE5115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457200"/>
            <a:ext cx="7620000" cy="655638"/>
          </a:xfrm>
        </p:spPr>
        <p:txBody>
          <a:bodyPr>
            <a:normAutofit/>
          </a:bodyPr>
          <a:lstStyle/>
          <a:p>
            <a:pPr algn="ctr"/>
            <a:r>
              <a:rPr lang="en-US" sz="2800" b="1" i="1" dirty="0">
                <a:solidFill>
                  <a:schemeClr val="accent4">
                    <a:lumMod val="75000"/>
                  </a:schemeClr>
                </a:solidFill>
              </a:rPr>
              <a:t>Progress 2018 con/.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4BC35460-5CC0-4B21-BA1C-49CA7906DE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10502093"/>
              </p:ext>
            </p:extLst>
          </p:nvPr>
        </p:nvGraphicFramePr>
        <p:xfrm>
          <a:off x="228600" y="1371600"/>
          <a:ext cx="8534400" cy="5333999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405489">
                  <a:extLst>
                    <a:ext uri="{9D8B030D-6E8A-4147-A177-3AD203B41FA5}">
                      <a16:colId xmlns="" xmlns:a16="http://schemas.microsoft.com/office/drawing/2014/main" val="4186461239"/>
                    </a:ext>
                  </a:extLst>
                </a:gridCol>
                <a:gridCol w="2054578">
                  <a:extLst>
                    <a:ext uri="{9D8B030D-6E8A-4147-A177-3AD203B41FA5}">
                      <a16:colId xmlns="" xmlns:a16="http://schemas.microsoft.com/office/drawing/2014/main" val="2736992572"/>
                    </a:ext>
                  </a:extLst>
                </a:gridCol>
                <a:gridCol w="2074333">
                  <a:extLst>
                    <a:ext uri="{9D8B030D-6E8A-4147-A177-3AD203B41FA5}">
                      <a16:colId xmlns="" xmlns:a16="http://schemas.microsoft.com/office/drawing/2014/main" val="2176207639"/>
                    </a:ext>
                  </a:extLst>
                </a:gridCol>
              </a:tblGrid>
              <a:tr h="395111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Program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Annual Target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Achievement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16818679"/>
                  </a:ext>
                </a:extLst>
              </a:tr>
              <a:tr h="2469444"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accent1"/>
                          </a:solidFill>
                          <a:effectLst/>
                        </a:rPr>
                        <a:t>Entrepreneur Awarding ceremony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No. of entrepreneurs introduced </a:t>
                      </a:r>
                    </a:p>
                    <a:p>
                      <a:r>
                        <a:rPr lang="en-US" sz="24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-   No. of entrepreneurs win awards </a:t>
                      </a:r>
                      <a:endParaRPr lang="en-US" sz="2400" b="1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</a:t>
                      </a:r>
                    </a:p>
                    <a:p>
                      <a:endParaRPr lang="en-US" dirty="0" smtClean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endParaRPr lang="en-US" dirty="0" smtClean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en-US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80</a:t>
                      </a:r>
                    </a:p>
                    <a:p>
                      <a:endParaRPr lang="en-US" dirty="0" smtClean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endParaRPr lang="en-US" dirty="0" smtClean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en-US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20</a:t>
                      </a:r>
                      <a:endParaRPr lang="en-US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</a:t>
                      </a:r>
                    </a:p>
                    <a:p>
                      <a:endParaRPr lang="en-US" dirty="0" smtClean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endParaRPr lang="en-US" dirty="0" smtClean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en-US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64</a:t>
                      </a:r>
                    </a:p>
                    <a:p>
                      <a:endParaRPr lang="en-US" dirty="0" smtClean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endParaRPr lang="en-US" dirty="0" smtClean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en-US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14</a:t>
                      </a:r>
                      <a:endParaRPr lang="en-US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457046168"/>
                  </a:ext>
                </a:extLst>
              </a:tr>
              <a:tr h="2469444"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accent1"/>
                          </a:solidFill>
                          <a:effectLst/>
                        </a:rPr>
                        <a:t>Business fair/exhibition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No. of Business fairs conducted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No. of entrepreneurs introduced to fair/exhibition </a:t>
                      </a:r>
                      <a:endParaRPr lang="en-US" sz="2400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</a:t>
                      </a:r>
                    </a:p>
                    <a:p>
                      <a:endParaRPr lang="en-US" dirty="0" smtClean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endParaRPr lang="en-US" dirty="0" smtClean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endParaRPr lang="en-US" dirty="0" smtClean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endParaRPr lang="en-US" dirty="0" smtClean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en-US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120</a:t>
                      </a:r>
                      <a:endParaRPr lang="en-US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2</a:t>
                      </a:r>
                    </a:p>
                    <a:p>
                      <a:endParaRPr lang="en-US" dirty="0" smtClean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endParaRPr lang="en-US" dirty="0" smtClean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endParaRPr lang="en-US" dirty="0" smtClean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endParaRPr lang="en-US" dirty="0" smtClean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en-US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</a:rPr>
                        <a:t>84</a:t>
                      </a:r>
                      <a:endParaRPr lang="en-US" dirty="0">
                        <a:solidFill>
                          <a:schemeClr val="accent5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263246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905739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0F77471-3D94-4A5E-9A7C-CCC86CACA5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457200"/>
            <a:ext cx="7467600" cy="655638"/>
          </a:xfrm>
        </p:spPr>
        <p:txBody>
          <a:bodyPr>
            <a:normAutofit/>
          </a:bodyPr>
          <a:lstStyle/>
          <a:p>
            <a:pPr algn="ctr"/>
            <a:r>
              <a:rPr lang="en-US" sz="3200" b="1" i="1" dirty="0">
                <a:solidFill>
                  <a:schemeClr val="accent4">
                    <a:lumMod val="75000"/>
                  </a:schemeClr>
                </a:solidFill>
              </a:rPr>
              <a:t>Progress 2018 con/.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1DEB2F8F-7F18-45A8-9469-21947232109A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0632438"/>
              </p:ext>
            </p:extLst>
          </p:nvPr>
        </p:nvGraphicFramePr>
        <p:xfrm>
          <a:off x="381000" y="1295400"/>
          <a:ext cx="8381999" cy="5596467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081640">
                  <a:extLst>
                    <a:ext uri="{9D8B030D-6E8A-4147-A177-3AD203B41FA5}">
                      <a16:colId xmlns="" xmlns:a16="http://schemas.microsoft.com/office/drawing/2014/main" val="3371246335"/>
                    </a:ext>
                  </a:extLst>
                </a:gridCol>
                <a:gridCol w="1407223">
                  <a:extLst>
                    <a:ext uri="{9D8B030D-6E8A-4147-A177-3AD203B41FA5}">
                      <a16:colId xmlns="" xmlns:a16="http://schemas.microsoft.com/office/drawing/2014/main" val="1945074555"/>
                    </a:ext>
                  </a:extLst>
                </a:gridCol>
                <a:gridCol w="1893136">
                  <a:extLst>
                    <a:ext uri="{9D8B030D-6E8A-4147-A177-3AD203B41FA5}">
                      <a16:colId xmlns="" xmlns:a16="http://schemas.microsoft.com/office/drawing/2014/main" val="3002040160"/>
                    </a:ext>
                  </a:extLst>
                </a:gridCol>
              </a:tblGrid>
              <a:tr h="681567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Program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Annual Target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Achievement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960462981"/>
                  </a:ext>
                </a:extLst>
              </a:tr>
              <a:tr h="1947333">
                <a:tc>
                  <a:txBody>
                    <a:bodyPr/>
                    <a:lstStyle/>
                    <a:p>
                      <a:r>
                        <a:rPr lang="en-US" sz="2400" b="1" dirty="0">
                          <a:solidFill>
                            <a:schemeClr val="accent1"/>
                          </a:solidFill>
                        </a:rPr>
                        <a:t>Packaging training program</a:t>
                      </a:r>
                    </a:p>
                    <a:p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No. of entrepreneurs trained 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No. of entrepreneurs link to super market/ new market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2</a:t>
                      </a:r>
                    </a:p>
                    <a:p>
                      <a:endParaRPr lang="en-US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endParaRPr lang="en-US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100</a:t>
                      </a:r>
                    </a:p>
                    <a:p>
                      <a:endParaRPr lang="en-US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-</a:t>
                      </a:r>
                    </a:p>
                    <a:p>
                      <a:endParaRPr lang="en-US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endParaRPr lang="en-US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75(Pending fund allocated  Resource person will conduct in</a:t>
                      </a:r>
                      <a:r>
                        <a:rPr lang="en-US" baseline="0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 2019</a:t>
                      </a:r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)</a:t>
                      </a:r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85582638"/>
                  </a:ext>
                </a:extLst>
              </a:tr>
              <a:tr h="2628900"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accent1"/>
                          </a:solidFill>
                          <a:effectLst/>
                        </a:rPr>
                        <a:t>Cluster/ sector  Development program</a:t>
                      </a:r>
                    </a:p>
                    <a:p>
                      <a:endParaRPr lang="en-US" sz="1800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pPr marL="0" indent="0">
                        <a:buFontTx/>
                        <a:buNone/>
                      </a:pPr>
                      <a:r>
                        <a:rPr lang="en-US" sz="18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-   </a:t>
                      </a:r>
                      <a:r>
                        <a:rPr lang="en-US" sz="24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No. entrepreneurs trained </a:t>
                      </a:r>
                    </a:p>
                    <a:p>
                      <a:pPr marL="0" indent="0">
                        <a:buFontTx/>
                        <a:buNone/>
                      </a:pPr>
                      <a:endParaRPr lang="en-US" sz="2400" kern="1200" dirty="0">
                        <a:solidFill>
                          <a:schemeClr val="accent1">
                            <a:lumMod val="50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en-US" sz="2400" kern="1200" dirty="0">
                          <a:solidFill>
                            <a:schemeClr val="accent1">
                              <a:lumMod val="50000"/>
                            </a:schemeClr>
                          </a:solidFill>
                          <a:effectLst/>
                        </a:rPr>
                        <a:t>-   No. entrepreneurs Developed  </a:t>
                      </a:r>
                    </a:p>
                    <a:p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  <a:p>
                      <a:endParaRPr lang="en-US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endParaRPr lang="en-US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endParaRPr lang="en-US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30</a:t>
                      </a:r>
                    </a:p>
                    <a:p>
                      <a:endParaRPr lang="en-US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endParaRPr lang="en-US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30</a:t>
                      </a:r>
                      <a:endParaRPr lang="en-US" dirty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1</a:t>
                      </a:r>
                    </a:p>
                    <a:p>
                      <a:endParaRPr lang="en-US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endParaRPr lang="en-US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endParaRPr lang="en-US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30</a:t>
                      </a:r>
                    </a:p>
                    <a:p>
                      <a:endParaRPr lang="en-US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endParaRPr lang="en-US" dirty="0" smtClean="0">
                        <a:solidFill>
                          <a:schemeClr val="accent1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en-US" dirty="0" smtClean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731763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9688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D47C1FA-6A99-4E43-A228-C4D764A2E2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200"/>
            <a:ext cx="7467600" cy="838200"/>
          </a:xfrm>
        </p:spPr>
        <p:txBody>
          <a:bodyPr>
            <a:normAutofit/>
          </a:bodyPr>
          <a:lstStyle/>
          <a:p>
            <a:pPr algn="ctr"/>
            <a:r>
              <a:rPr lang="en-US" sz="2800" b="1" i="1" dirty="0">
                <a:solidFill>
                  <a:schemeClr val="accent4">
                    <a:lumMod val="75000"/>
                  </a:schemeClr>
                </a:solidFill>
              </a:rPr>
              <a:t>Progress 2018 con/.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F084684F-E5AA-41C7-9407-A35BF59B596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52424182"/>
              </p:ext>
            </p:extLst>
          </p:nvPr>
        </p:nvGraphicFramePr>
        <p:xfrm>
          <a:off x="228600" y="990600"/>
          <a:ext cx="8534400" cy="5861355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4483599">
                  <a:extLst>
                    <a:ext uri="{9D8B030D-6E8A-4147-A177-3AD203B41FA5}">
                      <a16:colId xmlns="" xmlns:a16="http://schemas.microsoft.com/office/drawing/2014/main" val="787003897"/>
                    </a:ext>
                  </a:extLst>
                </a:gridCol>
                <a:gridCol w="2133600">
                  <a:extLst>
                    <a:ext uri="{9D8B030D-6E8A-4147-A177-3AD203B41FA5}">
                      <a16:colId xmlns="" xmlns:a16="http://schemas.microsoft.com/office/drawing/2014/main" val="2632869658"/>
                    </a:ext>
                  </a:extLst>
                </a:gridCol>
                <a:gridCol w="1917201">
                  <a:extLst>
                    <a:ext uri="{9D8B030D-6E8A-4147-A177-3AD203B41FA5}">
                      <a16:colId xmlns="" xmlns:a16="http://schemas.microsoft.com/office/drawing/2014/main" val="2823193498"/>
                    </a:ext>
                  </a:extLst>
                </a:gridCol>
              </a:tblGrid>
              <a:tr h="457200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Program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Annual </a:t>
                      </a:r>
                      <a:r>
                        <a:rPr lang="en-US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Target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Achievement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3767862"/>
                  </a:ext>
                </a:extLst>
              </a:tr>
              <a:tr h="3029658">
                <a:tc>
                  <a:txBody>
                    <a:bodyPr/>
                    <a:lstStyle/>
                    <a:p>
                      <a:r>
                        <a:rPr lang="en-US" sz="2400" b="1" kern="1200" dirty="0" err="1">
                          <a:solidFill>
                            <a:schemeClr val="accent1"/>
                          </a:solidFill>
                          <a:effectLst/>
                        </a:rPr>
                        <a:t>Upadhidari</a:t>
                      </a:r>
                      <a:r>
                        <a:rPr lang="en-US" sz="2400" b="1" kern="1200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accent1"/>
                          </a:solidFill>
                          <a:effectLst/>
                        </a:rPr>
                        <a:t>Vyavasayake</a:t>
                      </a:r>
                      <a:r>
                        <a:rPr lang="en-US" sz="2400" b="1" kern="1200" dirty="0">
                          <a:solidFill>
                            <a:schemeClr val="accent1"/>
                          </a:solidFill>
                          <a:effectLst/>
                        </a:rPr>
                        <a:t> </a:t>
                      </a:r>
                      <a:r>
                        <a:rPr lang="en-US" sz="2400" b="1" kern="1200" dirty="0" err="1">
                          <a:solidFill>
                            <a:schemeClr val="accent1"/>
                          </a:solidFill>
                          <a:effectLst/>
                        </a:rPr>
                        <a:t>Udanaya</a:t>
                      </a:r>
                      <a:r>
                        <a:rPr lang="en-US" sz="2400" b="1" kern="1200" dirty="0">
                          <a:solidFill>
                            <a:schemeClr val="accent1"/>
                          </a:solidFill>
                          <a:effectLst/>
                        </a:rPr>
                        <a:t> (UVU)program</a:t>
                      </a:r>
                    </a:p>
                    <a:p>
                      <a:endParaRPr lang="en-US" sz="2400" kern="1200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kern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No. of graduates identifies through University/ field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kern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No. of graduates trained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US" sz="2400" kern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No. of entrepreneurs provide grant </a:t>
                      </a:r>
                      <a:endParaRPr lang="en-US" sz="240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-</a:t>
                      </a:r>
                    </a:p>
                    <a:p>
                      <a:endParaRPr lang="en-US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  <a:p>
                      <a:endParaRPr lang="en-US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  <a:p>
                      <a:endParaRPr lang="en-US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-</a:t>
                      </a:r>
                    </a:p>
                    <a:p>
                      <a:endParaRPr lang="en-US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  <a:p>
                      <a:endParaRPr lang="en-US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-</a:t>
                      </a:r>
                    </a:p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-</a:t>
                      </a:r>
                    </a:p>
                    <a:p>
                      <a:endParaRPr lang="en-US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  <a:p>
                      <a:endParaRPr lang="en-US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15</a:t>
                      </a:r>
                    </a:p>
                    <a:p>
                      <a:endParaRPr lang="en-US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  <a:p>
                      <a:endParaRPr lang="en-US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  <a:p>
                      <a:endParaRPr lang="en-US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75</a:t>
                      </a:r>
                    </a:p>
                    <a:p>
                      <a:endParaRPr lang="en-US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  <a:p>
                      <a:endParaRPr lang="en-US" dirty="0" smtClean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30</a:t>
                      </a:r>
                    </a:p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15</a:t>
                      </a:r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35217812"/>
                  </a:ext>
                </a:extLst>
              </a:tr>
              <a:tr h="2295195"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accent1"/>
                          </a:solidFill>
                          <a:effectLst/>
                        </a:rPr>
                        <a:t>Incubator &amp; technology transfer center at Wayamba University ( If applicable)</a:t>
                      </a:r>
                    </a:p>
                    <a:p>
                      <a:r>
                        <a:rPr lang="en-US" sz="2400" kern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- No. of entrepreneurs introduced </a:t>
                      </a:r>
                      <a:endParaRPr lang="en-US" sz="240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en-US" sz="2400" b="1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b="1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Not</a:t>
                      </a:r>
                      <a:r>
                        <a:rPr lang="en-US" sz="2400" b="1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 applicable in the Jaffna District.</a:t>
                      </a:r>
                      <a:endParaRPr lang="en-US" sz="2400" b="1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633779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1979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394BAF74-F0EE-461A-AB67-6C899BD0E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543800" cy="715962"/>
          </a:xfrm>
        </p:spPr>
        <p:txBody>
          <a:bodyPr>
            <a:normAutofit/>
          </a:bodyPr>
          <a:lstStyle/>
          <a:p>
            <a:pPr algn="ctr"/>
            <a:r>
              <a:rPr lang="en-US" sz="2800" b="1" i="1" dirty="0">
                <a:solidFill>
                  <a:schemeClr val="accent4">
                    <a:lumMod val="75000"/>
                  </a:schemeClr>
                </a:solidFill>
              </a:rPr>
              <a:t>Progress 2018 con/.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="" xmlns:a16="http://schemas.microsoft.com/office/drawing/2014/main" id="{44EC179B-B3B3-4BAC-9B22-750FFCC9B5E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69162544"/>
              </p:ext>
            </p:extLst>
          </p:nvPr>
        </p:nvGraphicFramePr>
        <p:xfrm>
          <a:off x="381000" y="990600"/>
          <a:ext cx="8305800" cy="556260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062582">
                  <a:extLst>
                    <a:ext uri="{9D8B030D-6E8A-4147-A177-3AD203B41FA5}">
                      <a16:colId xmlns="" xmlns:a16="http://schemas.microsoft.com/office/drawing/2014/main" val="3728012749"/>
                    </a:ext>
                  </a:extLst>
                </a:gridCol>
                <a:gridCol w="1582058">
                  <a:extLst>
                    <a:ext uri="{9D8B030D-6E8A-4147-A177-3AD203B41FA5}">
                      <a16:colId xmlns="" xmlns:a16="http://schemas.microsoft.com/office/drawing/2014/main" val="904692609"/>
                    </a:ext>
                  </a:extLst>
                </a:gridCol>
                <a:gridCol w="1661160">
                  <a:extLst>
                    <a:ext uri="{9D8B030D-6E8A-4147-A177-3AD203B41FA5}">
                      <a16:colId xmlns="" xmlns:a16="http://schemas.microsoft.com/office/drawing/2014/main" val="4043188779"/>
                    </a:ext>
                  </a:extLst>
                </a:gridCol>
              </a:tblGrid>
              <a:tr h="655813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Program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Annual Target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Achievement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06793106"/>
                  </a:ext>
                </a:extLst>
              </a:tr>
              <a:tr h="2189846"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accent1"/>
                          </a:solidFill>
                          <a:effectLst/>
                        </a:rPr>
                        <a:t>Evaluating SMEs in supportive knowhow ( Business rules &amp; regulation awareness program) </a:t>
                      </a:r>
                    </a:p>
                    <a:p>
                      <a:endParaRPr lang="en-US" sz="1800" kern="1200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en-US" sz="2400" kern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- No. of entrepreneurs introduced </a:t>
                      </a:r>
                      <a:endParaRPr lang="en-US" sz="240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250</a:t>
                      </a:r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206</a:t>
                      </a:r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921177391"/>
                  </a:ext>
                </a:extLst>
              </a:tr>
              <a:tr h="2716941">
                <a:tc>
                  <a:txBody>
                    <a:bodyPr/>
                    <a:lstStyle/>
                    <a:p>
                      <a:r>
                        <a:rPr lang="en-US" sz="2400" b="1" kern="1200" dirty="0">
                          <a:solidFill>
                            <a:schemeClr val="accent1"/>
                          </a:solidFill>
                          <a:effectLst/>
                        </a:rPr>
                        <a:t>Development of youth entrepreneurs through vocational trainees ( If applicable) </a:t>
                      </a:r>
                    </a:p>
                    <a:p>
                      <a:endParaRPr lang="en-US" sz="2400" kern="1200" dirty="0">
                        <a:solidFill>
                          <a:schemeClr val="accent3">
                            <a:lumMod val="75000"/>
                          </a:schemeClr>
                        </a:solidFill>
                        <a:effectLst/>
                      </a:endParaRPr>
                    </a:p>
                    <a:p>
                      <a:r>
                        <a:rPr lang="en-US" sz="2400" kern="1200" dirty="0">
                          <a:solidFill>
                            <a:schemeClr val="accent3">
                              <a:lumMod val="75000"/>
                            </a:schemeClr>
                          </a:solidFill>
                          <a:effectLst/>
                        </a:rPr>
                        <a:t>- No. of youths introduced to program </a:t>
                      </a:r>
                      <a:endParaRPr lang="en-US" sz="2400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-</a:t>
                      </a:r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Not</a:t>
                      </a:r>
                      <a:r>
                        <a:rPr lang="en-US" baseline="0" dirty="0" smtClean="0">
                          <a:solidFill>
                            <a:schemeClr val="accent3">
                              <a:lumMod val="75000"/>
                            </a:schemeClr>
                          </a:solidFill>
                        </a:rPr>
                        <a:t> applicable in Jaffna District.</a:t>
                      </a:r>
                      <a:endParaRPr lang="en-US" dirty="0">
                        <a:solidFill>
                          <a:schemeClr val="accent3">
                            <a:lumMod val="7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2293386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50526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1116</TotalTime>
  <Words>1148</Words>
  <Application>Microsoft Office PowerPoint</Application>
  <PresentationFormat>On-screen Show (4:3)</PresentationFormat>
  <Paragraphs>499</Paragraphs>
  <Slides>23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    National Enterprise Development       Authority        Physical Progress - 2018</vt:lpstr>
      <vt:lpstr>Enterprise forum and issue tracker </vt:lpstr>
      <vt:lpstr>     Regional enterprise Development Programm      Regional enterprise development program </vt:lpstr>
      <vt:lpstr>Regional enterprise development program</vt:lpstr>
      <vt:lpstr>Progress 2018 con/. </vt:lpstr>
      <vt:lpstr>Progress 2018 con/. </vt:lpstr>
      <vt:lpstr>Progress 2018 con/. </vt:lpstr>
      <vt:lpstr>Progress 2018 con/. </vt:lpstr>
      <vt:lpstr>Progress 2018 con/. </vt:lpstr>
      <vt:lpstr>PowerPoint Presentation</vt:lpstr>
      <vt:lpstr>PowerPoint Presentation</vt:lpstr>
      <vt:lpstr>National Enterprise Development Authority   Physical Progress - 2019</vt:lpstr>
      <vt:lpstr>General Description </vt:lpstr>
      <vt:lpstr>Progress 2019</vt:lpstr>
      <vt:lpstr>Progress 2019 con/. </vt:lpstr>
      <vt:lpstr>Progress 2019 con/. </vt:lpstr>
      <vt:lpstr>Progress 2019 con/. </vt:lpstr>
      <vt:lpstr>Progress 2018 con/. </vt:lpstr>
      <vt:lpstr>Progress 2018 con/. </vt:lpstr>
      <vt:lpstr>PowerPoint Presentation</vt:lpstr>
      <vt:lpstr>Progress 2018 con/. </vt:lpstr>
      <vt:lpstr>Progress 2019 con/. </vt:lpstr>
      <vt:lpstr>Progress 2019 con/.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National Enterprise Development Authority   Physical Progress - 2018</dc:title>
  <dc:creator>Ewis</dc:creator>
  <cp:lastModifiedBy>ICT Unit Ds Jaffna</cp:lastModifiedBy>
  <cp:revision>157</cp:revision>
  <cp:lastPrinted>2018-11-30T07:31:37Z</cp:lastPrinted>
  <dcterms:created xsi:type="dcterms:W3CDTF">2006-08-16T00:00:00Z</dcterms:created>
  <dcterms:modified xsi:type="dcterms:W3CDTF">2020-11-04T05:18:05Z</dcterms:modified>
</cp:coreProperties>
</file>