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9"/>
  </p:notesMasterIdLst>
  <p:handoutMasterIdLst>
    <p:handoutMasterId r:id="rId10"/>
  </p:handoutMasterIdLst>
  <p:sldIdLst>
    <p:sldId id="257" r:id="rId2"/>
    <p:sldId id="269" r:id="rId3"/>
    <p:sldId id="270" r:id="rId4"/>
    <p:sldId id="261" r:id="rId5"/>
    <p:sldId id="264" r:id="rId6"/>
    <p:sldId id="267" r:id="rId7"/>
    <p:sldId id="268" r:id="rId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983C7-41CF-46BE-BECC-6D161CA70061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18CF1-D1B4-4FAF-96F8-E32C67FC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47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FAB2B-B60C-4840-8A96-28CCAF8567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336F4-502A-48FF-BB79-3174D09EA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68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7B38D-3290-4BD4-8E85-C891380507C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2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32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12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8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5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4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5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9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5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41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7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58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3D822-6982-4C23-B3DD-54EABDECCB48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A7D84-D827-4652-95C4-88190DE7A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6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6823" y="218941"/>
            <a:ext cx="10363200" cy="895887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" panose="02020603060405020304" pitchFamily="18" charset="0"/>
              </a:rPr>
              <a:t>Gramashakthy</a:t>
            </a:r>
            <a:r>
              <a:rPr lang="en-US" sz="2000" dirty="0" smtClean="0">
                <a:solidFill>
                  <a:srgbClr val="FF0000"/>
                </a:solidFill>
                <a:latin typeface="Times" panose="02020603060405020304" pitchFamily="18" charset="0"/>
              </a:rPr>
              <a:t> Project</a:t>
            </a:r>
            <a:endParaRPr lang="en-US" sz="2000" dirty="0">
              <a:latin typeface="Times" panose="0202060306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375" y="924059"/>
            <a:ext cx="8534400" cy="492617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Divisional Secretariat Jaffna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8038"/>
            <a:ext cx="10972800" cy="47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Details of Project -2018/2019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044858"/>
              </p:ext>
            </p:extLst>
          </p:nvPr>
        </p:nvGraphicFramePr>
        <p:xfrm>
          <a:off x="1646470" y="2118861"/>
          <a:ext cx="8387384" cy="2906974"/>
        </p:xfrm>
        <a:graphic>
          <a:graphicData uri="http://schemas.openxmlformats.org/drawingml/2006/table">
            <a:tbl>
              <a:tblPr/>
              <a:tblGrid>
                <a:gridCol w="1341460">
                  <a:extLst>
                    <a:ext uri="{9D8B030D-6E8A-4147-A177-3AD203B41FA5}">
                      <a16:colId xmlns="" xmlns:a16="http://schemas.microsoft.com/office/drawing/2014/main" val="1904391998"/>
                    </a:ext>
                  </a:extLst>
                </a:gridCol>
                <a:gridCol w="1406580">
                  <a:extLst>
                    <a:ext uri="{9D8B030D-6E8A-4147-A177-3AD203B41FA5}">
                      <a16:colId xmlns="" xmlns:a16="http://schemas.microsoft.com/office/drawing/2014/main" val="2966557721"/>
                    </a:ext>
                  </a:extLst>
                </a:gridCol>
                <a:gridCol w="1416348">
                  <a:extLst>
                    <a:ext uri="{9D8B030D-6E8A-4147-A177-3AD203B41FA5}">
                      <a16:colId xmlns="" xmlns:a16="http://schemas.microsoft.com/office/drawing/2014/main" val="1351090839"/>
                    </a:ext>
                  </a:extLst>
                </a:gridCol>
                <a:gridCol w="1654034">
                  <a:extLst>
                    <a:ext uri="{9D8B030D-6E8A-4147-A177-3AD203B41FA5}">
                      <a16:colId xmlns="" xmlns:a16="http://schemas.microsoft.com/office/drawing/2014/main" val="1524910813"/>
                    </a:ext>
                  </a:extLst>
                </a:gridCol>
                <a:gridCol w="1172150">
                  <a:extLst>
                    <a:ext uri="{9D8B030D-6E8A-4147-A177-3AD203B41FA5}">
                      <a16:colId xmlns="" xmlns:a16="http://schemas.microsoft.com/office/drawing/2014/main" val="1793866628"/>
                    </a:ext>
                  </a:extLst>
                </a:gridCol>
                <a:gridCol w="1396812">
                  <a:extLst>
                    <a:ext uri="{9D8B030D-6E8A-4147-A177-3AD203B41FA5}">
                      <a16:colId xmlns="" xmlns:a16="http://schemas.microsoft.com/office/drawing/2014/main" val="3401334148"/>
                    </a:ext>
                  </a:extLst>
                </a:gridCol>
              </a:tblGrid>
              <a:tr h="125656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project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of selected Villages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source of fund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80128103"/>
                  </a:ext>
                </a:extLst>
              </a:tr>
              <a:tr h="485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Productive village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village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71736223"/>
                  </a:ext>
                </a:extLst>
              </a:tr>
              <a:tr h="11649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Gramashakthy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presidential Secretariat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7,139,480.00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7,139,480.00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11060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90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557" y="395784"/>
            <a:ext cx="8952934" cy="818867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>
                <a:solidFill>
                  <a:srgbClr val="7030A0"/>
                </a:solidFill>
              </a:rPr>
              <a:t>The Financial Report of </a:t>
            </a:r>
            <a:r>
              <a:rPr lang="en-US" i="1" dirty="0" err="1">
                <a:solidFill>
                  <a:srgbClr val="7030A0"/>
                </a:solidFill>
              </a:rPr>
              <a:t>Gramashkthy</a:t>
            </a:r>
            <a:r>
              <a:rPr lang="en-US" i="1" dirty="0">
                <a:solidFill>
                  <a:srgbClr val="7030A0"/>
                </a:solidFill>
              </a:rPr>
              <a:t> Societies </a:t>
            </a:r>
            <a:r>
              <a:rPr lang="en-US" i="1" dirty="0" smtClean="0">
                <a:solidFill>
                  <a:srgbClr val="7030A0"/>
                </a:solidFill>
              </a:rPr>
              <a:t>    (</a:t>
            </a:r>
            <a:r>
              <a:rPr lang="en-US" i="1" dirty="0">
                <a:solidFill>
                  <a:srgbClr val="7030A0"/>
                </a:solidFill>
              </a:rPr>
              <a:t>Stage 1&amp;2)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336231"/>
              </p:ext>
            </p:extLst>
          </p:nvPr>
        </p:nvGraphicFramePr>
        <p:xfrm>
          <a:off x="559557" y="1910686"/>
          <a:ext cx="9186015" cy="416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Worksheet" r:id="rId3" imgW="9801283" imgH="4038476" progId="Excel.Sheet.12">
                  <p:embed/>
                </p:oleObj>
              </mc:Choice>
              <mc:Fallback>
                <p:oleObj name="Worksheet" r:id="rId3" imgW="9801283" imgH="403847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9557" y="1910686"/>
                        <a:ext cx="9186015" cy="416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8604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88" y="651729"/>
            <a:ext cx="8993875" cy="1013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Varaiyarukkappadda</a:t>
            </a:r>
            <a:r>
              <a:rPr lang="en-US" dirty="0"/>
              <a:t> J/68 </a:t>
            </a:r>
            <a:r>
              <a:rPr lang="en-US" dirty="0" err="1"/>
              <a:t>Reclamason</a:t>
            </a:r>
            <a:r>
              <a:rPr lang="en-US" dirty="0"/>
              <a:t> West </a:t>
            </a:r>
            <a:r>
              <a:rPr lang="en-US" dirty="0" err="1"/>
              <a:t>Gramashakthy</a:t>
            </a:r>
            <a:r>
              <a:rPr lang="en-US" dirty="0"/>
              <a:t> </a:t>
            </a:r>
            <a:r>
              <a:rPr lang="en-US" dirty="0" err="1"/>
              <a:t>makkal</a:t>
            </a:r>
            <a:r>
              <a:rPr lang="en-US" dirty="0"/>
              <a:t> </a:t>
            </a:r>
            <a:r>
              <a:rPr lang="en-US" dirty="0" err="1"/>
              <a:t>Sangam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336331"/>
              </p:ext>
            </p:extLst>
          </p:nvPr>
        </p:nvGraphicFramePr>
        <p:xfrm>
          <a:off x="682389" y="1872564"/>
          <a:ext cx="8789158" cy="4195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Worksheet" r:id="rId3" imgW="11144239" imgH="5238871" progId="Excel.Sheet.12">
                  <p:embed/>
                </p:oleObj>
              </mc:Choice>
              <mc:Fallback>
                <p:oleObj name="Worksheet" r:id="rId3" imgW="11144239" imgH="52388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2389" y="1872564"/>
                        <a:ext cx="8789158" cy="41955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8" y="739805"/>
            <a:ext cx="10481481" cy="91157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Varaiyarukkapadda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J/81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koddai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gramashakthy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makkal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Sangam</a:t>
            </a:r>
            <a:endParaRPr lang="en-US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369481"/>
              </p:ext>
            </p:extLst>
          </p:nvPr>
        </p:nvGraphicFramePr>
        <p:xfrm>
          <a:off x="436727" y="1890371"/>
          <a:ext cx="9362365" cy="4502916"/>
        </p:xfrm>
        <a:graphic>
          <a:graphicData uri="http://schemas.openxmlformats.org/drawingml/2006/table">
            <a:tbl>
              <a:tblPr/>
              <a:tblGrid>
                <a:gridCol w="734742">
                  <a:extLst>
                    <a:ext uri="{9D8B030D-6E8A-4147-A177-3AD203B41FA5}">
                      <a16:colId xmlns="" xmlns:a16="http://schemas.microsoft.com/office/drawing/2014/main" val="3576586695"/>
                    </a:ext>
                  </a:extLst>
                </a:gridCol>
                <a:gridCol w="734740">
                  <a:extLst>
                    <a:ext uri="{9D8B030D-6E8A-4147-A177-3AD203B41FA5}">
                      <a16:colId xmlns="" xmlns:a16="http://schemas.microsoft.com/office/drawing/2014/main" val="3954867770"/>
                    </a:ext>
                  </a:extLst>
                </a:gridCol>
                <a:gridCol w="857196">
                  <a:extLst>
                    <a:ext uri="{9D8B030D-6E8A-4147-A177-3AD203B41FA5}">
                      <a16:colId xmlns="" xmlns:a16="http://schemas.microsoft.com/office/drawing/2014/main" val="4247705658"/>
                    </a:ext>
                  </a:extLst>
                </a:gridCol>
                <a:gridCol w="757005">
                  <a:extLst>
                    <a:ext uri="{9D8B030D-6E8A-4147-A177-3AD203B41FA5}">
                      <a16:colId xmlns="" xmlns:a16="http://schemas.microsoft.com/office/drawing/2014/main" val="1759290483"/>
                    </a:ext>
                  </a:extLst>
                </a:gridCol>
                <a:gridCol w="667947">
                  <a:extLst>
                    <a:ext uri="{9D8B030D-6E8A-4147-A177-3AD203B41FA5}">
                      <a16:colId xmlns="" xmlns:a16="http://schemas.microsoft.com/office/drawing/2014/main" val="2526107189"/>
                    </a:ext>
                  </a:extLst>
                </a:gridCol>
                <a:gridCol w="745872">
                  <a:extLst>
                    <a:ext uri="{9D8B030D-6E8A-4147-A177-3AD203B41FA5}">
                      <a16:colId xmlns="" xmlns:a16="http://schemas.microsoft.com/office/drawing/2014/main" val="4263962673"/>
                    </a:ext>
                  </a:extLst>
                </a:gridCol>
                <a:gridCol w="778439">
                  <a:extLst>
                    <a:ext uri="{9D8B030D-6E8A-4147-A177-3AD203B41FA5}">
                      <a16:colId xmlns="" xmlns:a16="http://schemas.microsoft.com/office/drawing/2014/main" val="3265177612"/>
                    </a:ext>
                  </a:extLst>
                </a:gridCol>
                <a:gridCol w="791230">
                  <a:extLst>
                    <a:ext uri="{9D8B030D-6E8A-4147-A177-3AD203B41FA5}">
                      <a16:colId xmlns="" xmlns:a16="http://schemas.microsoft.com/office/drawing/2014/main" val="968306062"/>
                    </a:ext>
                  </a:extLst>
                </a:gridCol>
                <a:gridCol w="1062973">
                  <a:extLst>
                    <a:ext uri="{9D8B030D-6E8A-4147-A177-3AD203B41FA5}">
                      <a16:colId xmlns="" xmlns:a16="http://schemas.microsoft.com/office/drawing/2014/main" val="2433487414"/>
                    </a:ext>
                  </a:extLst>
                </a:gridCol>
                <a:gridCol w="750511">
                  <a:extLst>
                    <a:ext uri="{9D8B030D-6E8A-4147-A177-3AD203B41FA5}">
                      <a16:colId xmlns="" xmlns:a16="http://schemas.microsoft.com/office/drawing/2014/main" val="3607611428"/>
                    </a:ext>
                  </a:extLst>
                </a:gridCol>
                <a:gridCol w="753272">
                  <a:extLst>
                    <a:ext uri="{9D8B030D-6E8A-4147-A177-3AD203B41FA5}">
                      <a16:colId xmlns="" xmlns:a16="http://schemas.microsoft.com/office/drawing/2014/main" val="3369198166"/>
                    </a:ext>
                  </a:extLst>
                </a:gridCol>
                <a:gridCol w="728438">
                  <a:extLst>
                    <a:ext uri="{9D8B030D-6E8A-4147-A177-3AD203B41FA5}">
                      <a16:colId xmlns="" xmlns:a16="http://schemas.microsoft.com/office/drawing/2014/main" val="2043579646"/>
                    </a:ext>
                  </a:extLst>
                </a:gridCol>
              </a:tblGrid>
              <a:tr h="45634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Gramasakthy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Village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 &amp; Service Oriented Society/Community Driven Society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 for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socitey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include register payment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Livelyhood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Development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Capacity Building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Infrastructure Facilities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1537088"/>
                  </a:ext>
                </a:extLst>
              </a:tr>
              <a:tr h="7298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Issued Loan Amount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No. of Loan Receivers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Activities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Crried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out in the Business Promotion Fund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 time donation for the families which need early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0992539"/>
                  </a:ext>
                </a:extLst>
              </a:tr>
              <a:tr h="10605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Issued Amount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of Beneficiaries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Project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 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Project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 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58544542"/>
                  </a:ext>
                </a:extLst>
              </a:tr>
              <a:tr h="17991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J/81 Fort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Driven Society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2,000,000.00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Food Processing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Furniture, Stationary and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Awarness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Programme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PRA,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Micro finance training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137,540.00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Renovation of Grinding Mill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72326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4804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444" y="409433"/>
            <a:ext cx="10754437" cy="1103834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Varaiyarukkapadda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J/85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Navanthurai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vadakku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G</a:t>
            </a:r>
            <a:r>
              <a:rPr lang="en-US" dirty="0" err="1">
                <a:solidFill>
                  <a:schemeClr val="accent5"/>
                </a:solidFill>
                <a:latin typeface="+mn-lt"/>
              </a:rPr>
              <a:t>ramashakthy</a:t>
            </a:r>
            <a:r>
              <a:rPr lang="en-US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Makkal</a:t>
            </a:r>
            <a:r>
              <a:rPr lang="en-US" dirty="0" smtClean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+mn-lt"/>
              </a:rPr>
              <a:t>Sangam</a:t>
            </a:r>
            <a:endParaRPr lang="en-US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909476"/>
              </p:ext>
            </p:extLst>
          </p:nvPr>
        </p:nvGraphicFramePr>
        <p:xfrm>
          <a:off x="423080" y="1610436"/>
          <a:ext cx="9430602" cy="4661535"/>
        </p:xfrm>
        <a:graphic>
          <a:graphicData uri="http://schemas.openxmlformats.org/drawingml/2006/table">
            <a:tbl>
              <a:tblPr/>
              <a:tblGrid>
                <a:gridCol w="828665">
                  <a:extLst>
                    <a:ext uri="{9D8B030D-6E8A-4147-A177-3AD203B41FA5}">
                      <a16:colId xmlns="" xmlns:a16="http://schemas.microsoft.com/office/drawing/2014/main" val="2911012439"/>
                    </a:ext>
                  </a:extLst>
                </a:gridCol>
                <a:gridCol w="793764">
                  <a:extLst>
                    <a:ext uri="{9D8B030D-6E8A-4147-A177-3AD203B41FA5}">
                      <a16:colId xmlns="" xmlns:a16="http://schemas.microsoft.com/office/drawing/2014/main" val="1558907457"/>
                    </a:ext>
                  </a:extLst>
                </a:gridCol>
                <a:gridCol w="950060">
                  <a:extLst>
                    <a:ext uri="{9D8B030D-6E8A-4147-A177-3AD203B41FA5}">
                      <a16:colId xmlns="" xmlns:a16="http://schemas.microsoft.com/office/drawing/2014/main" val="895697381"/>
                    </a:ext>
                  </a:extLst>
                </a:gridCol>
                <a:gridCol w="761702">
                  <a:extLst>
                    <a:ext uri="{9D8B030D-6E8A-4147-A177-3AD203B41FA5}">
                      <a16:colId xmlns="" xmlns:a16="http://schemas.microsoft.com/office/drawing/2014/main" val="1616640238"/>
                    </a:ext>
                  </a:extLst>
                </a:gridCol>
                <a:gridCol w="714271">
                  <a:extLst>
                    <a:ext uri="{9D8B030D-6E8A-4147-A177-3AD203B41FA5}">
                      <a16:colId xmlns="" xmlns:a16="http://schemas.microsoft.com/office/drawing/2014/main" val="868135504"/>
                    </a:ext>
                  </a:extLst>
                </a:gridCol>
                <a:gridCol w="714271">
                  <a:extLst>
                    <a:ext uri="{9D8B030D-6E8A-4147-A177-3AD203B41FA5}">
                      <a16:colId xmlns="" xmlns:a16="http://schemas.microsoft.com/office/drawing/2014/main" val="4112769537"/>
                    </a:ext>
                  </a:extLst>
                </a:gridCol>
                <a:gridCol w="535703">
                  <a:extLst>
                    <a:ext uri="{9D8B030D-6E8A-4147-A177-3AD203B41FA5}">
                      <a16:colId xmlns="" xmlns:a16="http://schemas.microsoft.com/office/drawing/2014/main" val="4103158619"/>
                    </a:ext>
                  </a:extLst>
                </a:gridCol>
                <a:gridCol w="937480">
                  <a:extLst>
                    <a:ext uri="{9D8B030D-6E8A-4147-A177-3AD203B41FA5}">
                      <a16:colId xmlns="" xmlns:a16="http://schemas.microsoft.com/office/drawing/2014/main" val="144065626"/>
                    </a:ext>
                  </a:extLst>
                </a:gridCol>
                <a:gridCol w="937480">
                  <a:extLst>
                    <a:ext uri="{9D8B030D-6E8A-4147-A177-3AD203B41FA5}">
                      <a16:colId xmlns="" xmlns:a16="http://schemas.microsoft.com/office/drawing/2014/main" val="831915398"/>
                    </a:ext>
                  </a:extLst>
                </a:gridCol>
                <a:gridCol w="758912">
                  <a:extLst>
                    <a:ext uri="{9D8B030D-6E8A-4147-A177-3AD203B41FA5}">
                      <a16:colId xmlns="" xmlns:a16="http://schemas.microsoft.com/office/drawing/2014/main" val="4287456194"/>
                    </a:ext>
                  </a:extLst>
                </a:gridCol>
                <a:gridCol w="761702">
                  <a:extLst>
                    <a:ext uri="{9D8B030D-6E8A-4147-A177-3AD203B41FA5}">
                      <a16:colId xmlns="" xmlns:a16="http://schemas.microsoft.com/office/drawing/2014/main" val="606309860"/>
                    </a:ext>
                  </a:extLst>
                </a:gridCol>
                <a:gridCol w="736592">
                  <a:extLst>
                    <a:ext uri="{9D8B030D-6E8A-4147-A177-3AD203B41FA5}">
                      <a16:colId xmlns="" xmlns:a16="http://schemas.microsoft.com/office/drawing/2014/main" val="3682687850"/>
                    </a:ext>
                  </a:extLst>
                </a:gridCol>
              </a:tblGrid>
              <a:tr h="478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Gramasakthy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Village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 &amp; Service Oriented Society/Community Driven Society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 for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socitey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include register payment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Livelyhood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Development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Capacity Building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Infrastructure Facilities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86257681"/>
                  </a:ext>
                </a:extLst>
              </a:tr>
              <a:tr h="948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Issued Loan Amount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No. of Loan Receivers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Activities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Crried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out in the Business Promotion Fund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 time donation for the families which need early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6892237"/>
                  </a:ext>
                </a:extLst>
              </a:tr>
              <a:tr h="1174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Issued Amount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of Beneficiaries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Project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 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the Project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 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69608628"/>
                  </a:ext>
                </a:extLst>
              </a:tr>
              <a:tr h="188775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J/85 Navanthurai North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Driven Society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2,000,000.00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1,110,000.00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Cloth Bag Tailoring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Sewing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Training,Furniture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Stationary and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Awarness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161,285.00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Renovation of Cloth Bag Sewing Centre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171,765.16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757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74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320" y="641445"/>
            <a:ext cx="9635319" cy="11873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i="1" dirty="0" smtClean="0">
                <a:solidFill>
                  <a:schemeClr val="accent5">
                    <a:lumMod val="75000"/>
                  </a:schemeClr>
                </a:solidFill>
              </a:rPr>
              <a:t>Challenges in implementing </a:t>
            </a:r>
            <a:r>
              <a:rPr lang="en-US" sz="4000" i="1" dirty="0" err="1" smtClean="0">
                <a:solidFill>
                  <a:schemeClr val="accent5">
                    <a:lumMod val="75000"/>
                  </a:schemeClr>
                </a:solidFill>
              </a:rPr>
              <a:t>Gramashakthy</a:t>
            </a:r>
            <a:r>
              <a:rPr lang="en-US" sz="4000" i="1" dirty="0" smtClean="0">
                <a:solidFill>
                  <a:schemeClr val="accent5">
                    <a:lumMod val="75000"/>
                  </a:schemeClr>
                </a:solidFill>
              </a:rPr>
              <a:t> Project</a:t>
            </a:r>
            <a:endParaRPr lang="en-US" sz="40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20" y="1992575"/>
            <a:ext cx="9075761" cy="413527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lphaU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Allowance must be Paid to encourage the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Gramashakthy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volunteers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the poor people are accommodated 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samurdhi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self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helpgropup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So we are not able to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enrole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members 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gramashakthy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group.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society doesn’t prefer to pay interest  for the livelihood loan.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Rigid procedures doesn’t allow smooth running of the organization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Accounting procedures aren’t simplified those people aren’t able to understand.</a:t>
            </a:r>
          </a:p>
          <a:p>
            <a:pPr marL="514350" indent="-514350" algn="just">
              <a:buFont typeface="+mj-lt"/>
              <a:buAutoNum type="alphaUcPeriod"/>
            </a:pPr>
            <a:endParaRPr lang="en-US" dirty="0" smtClean="0"/>
          </a:p>
          <a:p>
            <a:pPr marL="514350" indent="-514350" algn="just">
              <a:buFont typeface="+mj-lt"/>
              <a:buAutoNum type="alphaU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9091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941" y="373487"/>
            <a:ext cx="8469002" cy="126213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Suggestions to run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</a:rPr>
              <a:t>Gramashakthy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 project</a:t>
            </a:r>
            <a:endParaRPr lang="en-US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29" y="1787856"/>
            <a:ext cx="9662614" cy="4162567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smtClean="0">
                <a:cs typeface="Times New Roman" panose="02020603050405020304" pitchFamily="18" charset="0"/>
              </a:rPr>
              <a:t>Simplified Micro Accounting System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4300" dirty="0" smtClean="0">
                <a:cs typeface="Times New Roman" panose="02020603050405020304" pitchFamily="18" charset="0"/>
              </a:rPr>
              <a:t> Allowance for </a:t>
            </a:r>
            <a:r>
              <a:rPr lang="en-US" sz="4300" dirty="0" err="1" smtClean="0">
                <a:cs typeface="Times New Roman" panose="02020603050405020304" pitchFamily="18" charset="0"/>
              </a:rPr>
              <a:t>gramashakthy</a:t>
            </a:r>
            <a:r>
              <a:rPr lang="en-US" sz="4300" dirty="0" smtClean="0">
                <a:cs typeface="Times New Roman" panose="02020603050405020304" pitchFamily="18" charset="0"/>
              </a:rPr>
              <a:t>    members/volunteers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4300" dirty="0" smtClean="0">
                <a:cs typeface="Times New Roman" panose="02020603050405020304" pitchFamily="18" charset="0"/>
              </a:rPr>
              <a:t> Increased the livelihood loan amount</a:t>
            </a:r>
          </a:p>
          <a:p>
            <a:pPr marL="571500" indent="-571500">
              <a:buSzPct val="100000"/>
              <a:buFont typeface="+mj-lt"/>
              <a:buAutoNum type="romanUcPeriod"/>
            </a:pPr>
            <a:r>
              <a:rPr lang="en-US" sz="4300" dirty="0" smtClean="0">
                <a:cs typeface="Times New Roman" panose="02020603050405020304" pitchFamily="18" charset="0"/>
              </a:rPr>
              <a:t> Procedures must be relaxed to select new administrative members</a:t>
            </a:r>
          </a:p>
          <a:p>
            <a:pPr marL="0" indent="0">
              <a:buNone/>
            </a:pPr>
            <a:endParaRPr lang="en-US" sz="4800" dirty="0" smtClean="0">
              <a:cs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206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1762</TotalTime>
  <Words>375</Words>
  <Application>Microsoft Office PowerPoint</Application>
  <PresentationFormat>Custom</PresentationFormat>
  <Paragraphs>96</Paragraphs>
  <Slides>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Worksheet</vt:lpstr>
      <vt:lpstr>Gramashakthy Project</vt:lpstr>
      <vt:lpstr>The Financial Report of Gramashkthy Societies     (Stage 1&amp;2)</vt:lpstr>
      <vt:lpstr>Varaiyarukkappadda J/68 Reclamason West Gramashakthy makkal Sangam</vt:lpstr>
      <vt:lpstr>Varaiyarukkapadda J/81 koddai gramashakthy makkal Sangam</vt:lpstr>
      <vt:lpstr>Varaiyarukkapadda J/85 Navanthurai vadakku Gramashakthy Makkal Sangam</vt:lpstr>
      <vt:lpstr>Challenges in implementing Gramashakthy Project</vt:lpstr>
      <vt:lpstr>Suggestions to run Gramashakthy project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fpuhk rf;jp 2020</dc:title>
  <dc:creator>PC06</dc:creator>
  <cp:lastModifiedBy>hp</cp:lastModifiedBy>
  <cp:revision>64</cp:revision>
  <cp:lastPrinted>2020-10-11T08:12:23Z</cp:lastPrinted>
  <dcterms:created xsi:type="dcterms:W3CDTF">2020-06-30T05:41:24Z</dcterms:created>
  <dcterms:modified xsi:type="dcterms:W3CDTF">2020-11-03T10:09:38Z</dcterms:modified>
</cp:coreProperties>
</file>