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2.xml" ContentType="application/vnd.openxmlformats-officedocument.drawingml.chart+xml"/>
  <Override PartName="/ppt/notesSlides/notesSlide21.xml" ContentType="application/vnd.openxmlformats-officedocument.presentationml.notesSlide+xml"/>
  <Override PartName="/ppt/charts/chart3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26"/>
  </p:notesMasterIdLst>
  <p:handoutMasterIdLst>
    <p:handoutMasterId r:id="rId27"/>
  </p:handoutMasterIdLst>
  <p:sldIdLst>
    <p:sldId id="310" r:id="rId2"/>
    <p:sldId id="472" r:id="rId3"/>
    <p:sldId id="504" r:id="rId4"/>
    <p:sldId id="475" r:id="rId5"/>
    <p:sldId id="473" r:id="rId6"/>
    <p:sldId id="394" r:id="rId7"/>
    <p:sldId id="392" r:id="rId8"/>
    <p:sldId id="456" r:id="rId9"/>
    <p:sldId id="443" r:id="rId10"/>
    <p:sldId id="453" r:id="rId11"/>
    <p:sldId id="459" r:id="rId12"/>
    <p:sldId id="465" r:id="rId13"/>
    <p:sldId id="436" r:id="rId14"/>
    <p:sldId id="477" r:id="rId15"/>
    <p:sldId id="479" r:id="rId16"/>
    <p:sldId id="491" r:id="rId17"/>
    <p:sldId id="489" r:id="rId18"/>
    <p:sldId id="431" r:id="rId19"/>
    <p:sldId id="418" r:id="rId20"/>
    <p:sldId id="468" r:id="rId21"/>
    <p:sldId id="469" r:id="rId22"/>
    <p:sldId id="427" r:id="rId23"/>
    <p:sldId id="466" r:id="rId24"/>
    <p:sldId id="471" r:id="rId25"/>
  </p:sldIdLst>
  <p:sldSz cx="9144000" cy="6858000" type="screen4x3"/>
  <p:notesSz cx="7013575" cy="9299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86355" autoAdjust="0"/>
  </p:normalViewPr>
  <p:slideViewPr>
    <p:cSldViewPr>
      <p:cViewPr varScale="1">
        <p:scale>
          <a:sx n="76" d="100"/>
          <a:sy n="76" d="100"/>
        </p:scale>
        <p:origin x="-1723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403007947522206"/>
          <c:y val="6.4970095915268672E-2"/>
          <c:w val="0.72497640553401999"/>
          <c:h val="0.82578880124430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Expenditure!$C$22</c:f>
              <c:strCache>
                <c:ptCount val="1"/>
                <c:pt idx="0">
                  <c:v>Expenditure</c:v>
                </c:pt>
              </c:strCache>
            </c:strRef>
          </c:tx>
          <c:invertIfNegative val="0"/>
          <c:cat>
            <c:strRef>
              <c:f>Expenditure!$A$23:$A$34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Expenditure!$C$23:$C$34</c:f>
              <c:numCache>
                <c:formatCode>0.00</c:formatCode>
                <c:ptCount val="12"/>
                <c:pt idx="0">
                  <c:v>79500</c:v>
                </c:pt>
                <c:pt idx="1">
                  <c:v>109050</c:v>
                </c:pt>
                <c:pt idx="2">
                  <c:v>126450</c:v>
                </c:pt>
                <c:pt idx="3">
                  <c:v>0</c:v>
                </c:pt>
                <c:pt idx="4">
                  <c:v>93030</c:v>
                </c:pt>
                <c:pt idx="5">
                  <c:v>125310</c:v>
                </c:pt>
                <c:pt idx="6">
                  <c:v>140580</c:v>
                </c:pt>
                <c:pt idx="7">
                  <c:v>0</c:v>
                </c:pt>
                <c:pt idx="8">
                  <c:v>508320</c:v>
                </c:pt>
                <c:pt idx="9">
                  <c:v>588060</c:v>
                </c:pt>
                <c:pt idx="10" formatCode="_ * #,##0.000_ ;_ * \-#,##0.000_ ;_ * &quot;-&quot;??_ ;_ @_ ">
                  <c:v>540030</c:v>
                </c:pt>
                <c:pt idx="11" formatCode="_ * #,##0.000_ ;_ * \-#,##0.000_ ;_ * &quot;-&quot;??_ ;_ @_ 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809152"/>
        <c:axId val="249810944"/>
        <c:axId val="0"/>
      </c:bar3DChart>
      <c:catAx>
        <c:axId val="2498091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9810944"/>
        <c:crosses val="autoZero"/>
        <c:auto val="1"/>
        <c:lblAlgn val="ctr"/>
        <c:lblOffset val="100"/>
        <c:noMultiLvlLbl val="0"/>
      </c:catAx>
      <c:valAx>
        <c:axId val="249810944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crossAx val="2498091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Monthly Issued New Stamps 2018/2019</a:t>
            </a:r>
          </a:p>
        </c:rich>
      </c:tx>
      <c:layout>
        <c:manualLayout>
          <c:xMode val="edge"/>
          <c:yMode val="edge"/>
          <c:x val="0.1037939700062161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8893166024595872E-2"/>
          <c:y val="0.14759916786928026"/>
          <c:w val="0.863976575175331"/>
          <c:h val="0.6339349888956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'GN DIV'!$B$19</c:f>
              <c:strCache>
                <c:ptCount val="1"/>
                <c:pt idx="0">
                  <c:v>PM 2019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'GN DIV'!$A$20:$A$31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'GN DIV'!$B$20:$B$31</c:f>
              <c:numCache>
                <c:formatCode>General</c:formatCode>
                <c:ptCount val="12"/>
                <c:pt idx="0">
                  <c:v>63</c:v>
                </c:pt>
                <c:pt idx="1">
                  <c:v>80</c:v>
                </c:pt>
                <c:pt idx="2">
                  <c:v>74</c:v>
                </c:pt>
                <c:pt idx="3">
                  <c:v>73</c:v>
                </c:pt>
                <c:pt idx="4">
                  <c:v>78</c:v>
                </c:pt>
                <c:pt idx="5">
                  <c:v>76</c:v>
                </c:pt>
                <c:pt idx="6">
                  <c:v>72</c:v>
                </c:pt>
                <c:pt idx="7">
                  <c:v>50</c:v>
                </c:pt>
                <c:pt idx="8">
                  <c:v>63</c:v>
                </c:pt>
                <c:pt idx="9">
                  <c:v>52</c:v>
                </c:pt>
                <c:pt idx="10">
                  <c:v>65</c:v>
                </c:pt>
                <c:pt idx="11">
                  <c:v>61</c:v>
                </c:pt>
              </c:numCache>
            </c:numRef>
          </c:val>
        </c:ser>
        <c:ser>
          <c:idx val="1"/>
          <c:order val="1"/>
          <c:tx>
            <c:strRef>
              <c:f>'GN DIV'!$C$19</c:f>
              <c:strCache>
                <c:ptCount val="1"/>
                <c:pt idx="0">
                  <c:v>PM 2018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'GN DIV'!$A$20:$A$31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'GN DIV'!$C$20:$C$31</c:f>
              <c:numCache>
                <c:formatCode>General</c:formatCode>
                <c:ptCount val="12"/>
                <c:pt idx="0">
                  <c:v>78</c:v>
                </c:pt>
                <c:pt idx="1">
                  <c:v>77</c:v>
                </c:pt>
                <c:pt idx="2">
                  <c:v>79</c:v>
                </c:pt>
                <c:pt idx="3">
                  <c:v>102</c:v>
                </c:pt>
                <c:pt idx="4">
                  <c:v>85</c:v>
                </c:pt>
                <c:pt idx="5">
                  <c:v>65</c:v>
                </c:pt>
                <c:pt idx="6">
                  <c:v>62</c:v>
                </c:pt>
                <c:pt idx="7">
                  <c:v>46</c:v>
                </c:pt>
                <c:pt idx="8">
                  <c:v>48</c:v>
                </c:pt>
                <c:pt idx="9">
                  <c:v>61</c:v>
                </c:pt>
                <c:pt idx="10">
                  <c:v>61</c:v>
                </c:pt>
                <c:pt idx="11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3140096"/>
        <c:axId val="243141632"/>
      </c:barChart>
      <c:catAx>
        <c:axId val="2431400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3141632"/>
        <c:crosses val="autoZero"/>
        <c:auto val="1"/>
        <c:lblAlgn val="ctr"/>
        <c:lblOffset val="100"/>
        <c:noMultiLvlLbl val="0"/>
      </c:catAx>
      <c:valAx>
        <c:axId val="2431416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 of Stamps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431400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Monthly Expenditure for Pregnant Mothers Vouchers - 2018 / 2019</a:t>
            </a:r>
          </a:p>
        </c:rich>
      </c:tx>
      <c:layout>
        <c:manualLayout>
          <c:xMode val="edge"/>
          <c:yMode val="edge"/>
          <c:x val="3.0004109334817997E-2"/>
          <c:y val="1.8942383583267563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Expenditure!$D$22</c:f>
              <c:strCache>
                <c:ptCount val="1"/>
                <c:pt idx="0">
                  <c:v>Expenditure 2019
(Mn)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Expenditure!$A$23:$A$34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Expenditure!$D$23:$D$34</c:f>
              <c:numCache>
                <c:formatCode>_ * #,##0.000_ ;_ * \-#,##0.000_ ;_ * "-"??_ ;_ @_ </c:formatCode>
                <c:ptCount val="12"/>
                <c:pt idx="0">
                  <c:v>1.524</c:v>
                </c:pt>
                <c:pt idx="1">
                  <c:v>1.1659999999999999</c:v>
                </c:pt>
                <c:pt idx="2">
                  <c:v>1.1379999999999999</c:v>
                </c:pt>
                <c:pt idx="3">
                  <c:v>1.1259999999999999</c:v>
                </c:pt>
                <c:pt idx="4">
                  <c:v>1.218</c:v>
                </c:pt>
                <c:pt idx="5">
                  <c:v>1.286</c:v>
                </c:pt>
                <c:pt idx="6">
                  <c:v>1.3360000000000001</c:v>
                </c:pt>
                <c:pt idx="7">
                  <c:v>1.3120000000000001</c:v>
                </c:pt>
                <c:pt idx="8">
                  <c:v>1.3240000000000001</c:v>
                </c:pt>
                <c:pt idx="9">
                  <c:v>1.3460000000000001</c:v>
                </c:pt>
                <c:pt idx="10">
                  <c:v>1.3520000000000001</c:v>
                </c:pt>
                <c:pt idx="11">
                  <c:v>1.274</c:v>
                </c:pt>
              </c:numCache>
            </c:numRef>
          </c:val>
        </c:ser>
        <c:ser>
          <c:idx val="1"/>
          <c:order val="1"/>
          <c:tx>
            <c:strRef>
              <c:f>Expenditure!$E$22</c:f>
              <c:strCache>
                <c:ptCount val="1"/>
                <c:pt idx="0">
                  <c:v>Expenditure 2018
(Mn) 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val>
            <c:numRef>
              <c:f>Expenditure!$E$23:$E$34</c:f>
              <c:numCache>
                <c:formatCode>General</c:formatCode>
                <c:ptCount val="12"/>
                <c:pt idx="0">
                  <c:v>1.1559999999999999</c:v>
                </c:pt>
                <c:pt idx="1">
                  <c:v>1.1519999999999999</c:v>
                </c:pt>
                <c:pt idx="2">
                  <c:v>1.1279999999999999</c:v>
                </c:pt>
                <c:pt idx="3">
                  <c:v>1.23</c:v>
                </c:pt>
                <c:pt idx="4">
                  <c:v>1.3640000000000001</c:v>
                </c:pt>
                <c:pt idx="5">
                  <c:v>1.3720000000000001</c:v>
                </c:pt>
                <c:pt idx="6">
                  <c:v>1.4159999999999999</c:v>
                </c:pt>
                <c:pt idx="7">
                  <c:v>1.3540000000000001</c:v>
                </c:pt>
                <c:pt idx="8">
                  <c:v>1.33</c:v>
                </c:pt>
                <c:pt idx="9">
                  <c:v>1.33</c:v>
                </c:pt>
                <c:pt idx="10">
                  <c:v>1.304</c:v>
                </c:pt>
                <c:pt idx="11">
                  <c:v>0.83399999999999996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293696"/>
        <c:axId val="258286720"/>
        <c:axId val="0"/>
      </c:bar3DChart>
      <c:catAx>
        <c:axId val="257293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58286720"/>
        <c:crosses val="autoZero"/>
        <c:auto val="1"/>
        <c:lblAlgn val="ctr"/>
        <c:lblOffset val="100"/>
        <c:noMultiLvlLbl val="0"/>
      </c:catAx>
      <c:valAx>
        <c:axId val="258286720"/>
        <c:scaling>
          <c:orientation val="minMax"/>
        </c:scaling>
        <c:delete val="0"/>
        <c:axPos val="l"/>
        <c:majorGridlines/>
        <c:numFmt formatCode="_ * #,##0.000_ ;_ * \-#,##0.000_ ;_ * &quot;-&quot;??_ ;_ @_ " sourceLinked="1"/>
        <c:majorTickMark val="none"/>
        <c:minorTickMark val="none"/>
        <c:tickLblPos val="nextTo"/>
        <c:crossAx val="257293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9216" cy="466594"/>
          </a:xfrm>
          <a:prstGeom prst="rect">
            <a:avLst/>
          </a:prstGeom>
        </p:spPr>
        <p:txBody>
          <a:bodyPr vert="horz" lIns="93214" tIns="46607" rIns="93214" bIns="466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2736" y="0"/>
            <a:ext cx="3039216" cy="466594"/>
          </a:xfrm>
          <a:prstGeom prst="rect">
            <a:avLst/>
          </a:prstGeom>
        </p:spPr>
        <p:txBody>
          <a:bodyPr vert="horz" lIns="93214" tIns="46607" rIns="93214" bIns="46607" rtlCol="0"/>
          <a:lstStyle>
            <a:lvl1pPr algn="r">
              <a:defRPr sz="1200"/>
            </a:lvl1pPr>
          </a:lstStyle>
          <a:p>
            <a:fld id="{05361F3A-F719-4071-884E-7601142AA2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2983"/>
            <a:ext cx="3039216" cy="466593"/>
          </a:xfrm>
          <a:prstGeom prst="rect">
            <a:avLst/>
          </a:prstGeom>
        </p:spPr>
        <p:txBody>
          <a:bodyPr vert="horz" lIns="93214" tIns="46607" rIns="93214" bIns="466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2736" y="8832983"/>
            <a:ext cx="3039216" cy="466593"/>
          </a:xfrm>
          <a:prstGeom prst="rect">
            <a:avLst/>
          </a:prstGeom>
        </p:spPr>
        <p:txBody>
          <a:bodyPr vert="horz" lIns="93214" tIns="46607" rIns="93214" bIns="46607" rtlCol="0" anchor="b"/>
          <a:lstStyle>
            <a:lvl1pPr algn="r">
              <a:defRPr sz="1200"/>
            </a:lvl1pPr>
          </a:lstStyle>
          <a:p>
            <a:fld id="{0DEA62E0-665A-46DF-B88E-B9027F7B1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18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9216" cy="466594"/>
          </a:xfrm>
          <a:prstGeom prst="rect">
            <a:avLst/>
          </a:prstGeom>
        </p:spPr>
        <p:txBody>
          <a:bodyPr vert="horz" lIns="93214" tIns="46607" rIns="93214" bIns="466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2736" y="0"/>
            <a:ext cx="3039216" cy="466594"/>
          </a:xfrm>
          <a:prstGeom prst="rect">
            <a:avLst/>
          </a:prstGeom>
        </p:spPr>
        <p:txBody>
          <a:bodyPr vert="horz" lIns="93214" tIns="46607" rIns="93214" bIns="46607" rtlCol="0"/>
          <a:lstStyle>
            <a:lvl1pPr algn="r">
              <a:defRPr sz="1200"/>
            </a:lvl1pPr>
          </a:lstStyle>
          <a:p>
            <a:fld id="{1A57D91E-9CD2-4F4E-9813-5282AC01406D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14" tIns="46607" rIns="93214" bIns="466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8" y="4475420"/>
            <a:ext cx="5610860" cy="3661708"/>
          </a:xfrm>
          <a:prstGeom prst="rect">
            <a:avLst/>
          </a:prstGeom>
        </p:spPr>
        <p:txBody>
          <a:bodyPr vert="horz" lIns="93214" tIns="46607" rIns="93214" bIns="4660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2983"/>
            <a:ext cx="3039216" cy="466593"/>
          </a:xfrm>
          <a:prstGeom prst="rect">
            <a:avLst/>
          </a:prstGeom>
        </p:spPr>
        <p:txBody>
          <a:bodyPr vert="horz" lIns="93214" tIns="46607" rIns="93214" bIns="466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2736" y="8832983"/>
            <a:ext cx="3039216" cy="466593"/>
          </a:xfrm>
          <a:prstGeom prst="rect">
            <a:avLst/>
          </a:prstGeom>
        </p:spPr>
        <p:txBody>
          <a:bodyPr vert="horz" lIns="93214" tIns="46607" rIns="93214" bIns="46607" rtlCol="0" anchor="b"/>
          <a:lstStyle>
            <a:lvl1pPr algn="r">
              <a:defRPr sz="1200"/>
            </a:lvl1pPr>
          </a:lstStyle>
          <a:p>
            <a:fld id="{04B99C50-460C-4E79-8278-47ED3C8E8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48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28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8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98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0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8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05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02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444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40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64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39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712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682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301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077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82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46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86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33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5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2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62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99C50-460C-4E79-8278-47ED3C8E8E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6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9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8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97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0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9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4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1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CCA86-A538-4F8F-846F-82F156F403D2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D52FA-1D17-4085-8C67-A1201F19C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2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455252"/>
            <a:ext cx="7858180" cy="4989971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spc="50" normalizeH="0" baseline="0" noProof="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2348880"/>
            <a:ext cx="72362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>
              <a:spcBef>
                <a:spcPct val="0"/>
              </a:spcBef>
              <a:buAutoNum type="arabicPeriod"/>
            </a:pPr>
            <a:r>
              <a:rPr lang="en-US" sz="3200" b="1" spc="50" dirty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Preschool </a:t>
            </a:r>
            <a:r>
              <a:rPr lang="en-US" sz="3200" b="1" spc="50" dirty="0" err="1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r>
              <a:rPr lang="en-US" sz="3200" b="1" spc="50" dirty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Morning Meals </a:t>
            </a:r>
            <a:r>
              <a:rPr lang="en-US" sz="3200" b="1" spc="50" dirty="0" err="1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r>
              <a:rPr lang="en-US" sz="3200" b="1" spc="50" dirty="0" err="1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Awarness</a:t>
            </a:r>
            <a:r>
              <a:rPr lang="en-US" sz="3200" b="1" spc="50" dirty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r>
              <a:rPr lang="en-US" sz="3200" b="1" spc="50" dirty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Project</a:t>
            </a:r>
          </a:p>
          <a:p>
            <a:pPr marL="971550" lvl="1" indent="-514350">
              <a:spcBef>
                <a:spcPct val="0"/>
              </a:spcBef>
              <a:buAutoNum type="arabicPeriod"/>
            </a:pP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71550" lvl="1" indent="-514350">
              <a:spcBef>
                <a:spcPct val="0"/>
              </a:spcBef>
              <a:buAutoNum type="arabicPeriod"/>
            </a:pPr>
            <a:endParaRPr lang="en-US" sz="32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4859689"/>
            <a:ext cx="7236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32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 Pregnant Mothers </a:t>
            </a:r>
            <a:r>
              <a:rPr lang="en-US" sz="3200" b="1" spc="50" dirty="0" err="1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3200" b="1" spc="50" dirty="0" smtClean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1">
              <a:spcBef>
                <a:spcPct val="0"/>
              </a:spcBef>
            </a:pPr>
            <a:r>
              <a:rPr lang="en-US" sz="32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6.  Other activities</a:t>
            </a:r>
          </a:p>
          <a:p>
            <a:pPr lvl="1">
              <a:spcBef>
                <a:spcPct val="0"/>
              </a:spcBef>
            </a:pPr>
            <a:r>
              <a:rPr lang="en-US" sz="32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</a:t>
            </a:r>
            <a:endParaRPr lang="en-US" sz="2400" b="1" spc="50" dirty="0" smtClean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116632" y="-1035496"/>
            <a:ext cx="8136904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> </a:t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</a:br>
            <a:r>
              <a:rPr lang="en-US" sz="1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ll Sans Ultra Bold Condensed" panose="020B0A06020104020203" pitchFamily="34" charset="0"/>
                <a:ea typeface="GungsuhChe" panose="02030609000101010101" pitchFamily="49" charset="-127"/>
              </a:rPr>
              <a:t>ANNUAL PROGRESS - 2019</a:t>
            </a:r>
            <a:r>
              <a:rPr lang="en-US" sz="12800" b="1" dirty="0" smtClean="0">
                <a:solidFill>
                  <a:schemeClr val="bg2">
                    <a:lumMod val="25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/>
            </a:r>
            <a:br>
              <a:rPr lang="en-US" sz="12800" b="1" dirty="0" smtClean="0">
                <a:solidFill>
                  <a:schemeClr val="bg2">
                    <a:lumMod val="25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</a:br>
            <a:endParaRPr lang="en-US" sz="128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1403648" y="913377"/>
            <a:ext cx="6012160" cy="8830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smtClean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0"/>
                <a:ea typeface="GungsuhChe" panose="02030609000101010101" pitchFamily="49" charset="-127"/>
              </a:rPr>
              <a:t>Early Childhood Development</a:t>
            </a:r>
          </a:p>
          <a:p>
            <a:r>
              <a:rPr lang="en-US" sz="2800" b="1" smtClean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0"/>
                <a:ea typeface="GungsuhChe" panose="02030609000101010101" pitchFamily="49" charset="-127"/>
              </a:rPr>
              <a:t>Divisional Secretariat, Jaffna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16632"/>
            <a:ext cx="799288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Al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azhaar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Preschool Parents (J/87)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23.08.2019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Early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for Parents at J/82 – 26.08.2019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3568" y="1098055"/>
            <a:ext cx="8006580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J/77 – 26.08.2019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 of 03 Emergency Pack for Pregnant Mothers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03 Indoor play things for 3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Preschools   -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Annai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Velankanni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lvl="8" algn="just">
              <a:lnSpc>
                <a:spcPct val="107000"/>
              </a:lnSpc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-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Muthamil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lvl="8" algn="just">
              <a:lnSpc>
                <a:spcPct val="107000"/>
              </a:lnSpc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-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Gnanakulanthai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Preschools)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Preschool parents at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Muththamil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Preschool – 27.08.2019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384" y="3340469"/>
            <a:ext cx="604867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J/78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3933056"/>
            <a:ext cx="79662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J/75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J/71 Division </a:t>
            </a: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5021688"/>
            <a:ext cx="802970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J/80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6384" y="566124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 of Uniform for 160 Preschool Teachers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552" y="308232"/>
            <a:ext cx="842493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J/67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Students at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Osmaniya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School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552" y="1568869"/>
            <a:ext cx="825250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J/65 – 28.08.2019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227687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Early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for Preschool Teachers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7501" y="2852936"/>
            <a:ext cx="765099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Youths at J/73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members of Home of hope on 29.08.2019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3552" y="4077072"/>
            <a:ext cx="799288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Entertainment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Bosco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School at J/77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3552" y="4612434"/>
            <a:ext cx="836148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Opening ceremony of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Eliloor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Velankanni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Preschool at J/61 on 30.08.2019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7501" y="5207727"/>
            <a:ext cx="669674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Opening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Ceremony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St Rock Preschool at J/68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7501" y="5563607"/>
            <a:ext cx="8323758" cy="1294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 of Uniform for 40 Preschool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by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Thayalini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J/76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Theebam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Tution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Centre J/70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97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5745" y="332656"/>
            <a:ext cx="8143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24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109201"/>
              </p:ext>
            </p:extLst>
          </p:nvPr>
        </p:nvGraphicFramePr>
        <p:xfrm>
          <a:off x="395536" y="1541759"/>
          <a:ext cx="6939636" cy="34843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939636"/>
              </a:tblGrid>
              <a:tr h="28660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endParaRPr lang="en-US" sz="1800" u="none" strike="noStrike" kern="0" cap="all" dirty="0">
                        <a:effectLst/>
                      </a:endParaRPr>
                    </a:p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“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ngw;Nwhiu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tpopg;g+l;Lk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epfo;r;rpj;jpl;lk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;”</a:t>
                      </a:r>
                    </a:p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2000" dirty="0" err="1" smtClean="0">
                          <a:latin typeface="Baamini" pitchFamily="2" charset="0"/>
                        </a:rPr>
                        <a:t>Kd;gps;isg;gUt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mgptpUj;jp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nraw;wpl;lk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</a:t>
                      </a:r>
                    </a:p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endParaRPr lang="en-US" sz="2000" dirty="0" smtClean="0">
                        <a:latin typeface="Baamini" pitchFamily="2" charset="0"/>
                      </a:endParaRPr>
                    </a:p>
                    <a:p>
                      <a:pPr algn="l"/>
                      <a:endParaRPr lang="en-US" sz="2000" kern="1200" dirty="0" smtClean="0">
                        <a:effectLst/>
                        <a:latin typeface="Baamini" pitchFamily="2" charset="0"/>
                      </a:endParaRPr>
                    </a:p>
                    <a:p>
                      <a:pPr algn="l"/>
                      <a:r>
                        <a:rPr lang="en-US" sz="2000" kern="1200" baseline="0" dirty="0" smtClean="0">
                          <a:effectLst/>
                          <a:latin typeface="Baamini" pitchFamily="2" charset="0"/>
                        </a:rPr>
                        <a:t>  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,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lk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       :  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FUefu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fyhrhu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kz;lgk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 </a:t>
                      </a:r>
                      <a:r>
                        <a:rPr lang="en-US" sz="2000" dirty="0" smtClean="0">
                          <a:latin typeface="+mn-lt"/>
                        </a:rPr>
                        <a:t>(J/69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)</a:t>
                      </a:r>
                      <a:endParaRPr lang="en-US" sz="1600" dirty="0" smtClean="0">
                        <a:latin typeface="Baamini" pitchFamily="2" charset="0"/>
                      </a:endParaRP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latin typeface="Baamini" pitchFamily="2" charset="0"/>
                        </a:rPr>
                        <a:t>jpfjp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 </a:t>
                      </a:r>
                      <a:r>
                        <a:rPr lang="en-US" sz="2000" dirty="0" smtClean="0"/>
                        <a:t>  </a:t>
                      </a:r>
                      <a:r>
                        <a:rPr lang="en-US" sz="2000" baseline="0" dirty="0" smtClean="0"/>
                        <a:t>       </a:t>
                      </a:r>
                      <a:r>
                        <a:rPr lang="en-US" sz="2000" dirty="0" smtClean="0"/>
                        <a:t>  :   21,22,23,24,25 / 10 / 2019</a:t>
                      </a:r>
                      <a:endParaRPr lang="en-US" sz="1600" dirty="0" smtClean="0"/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 err="1" smtClean="0">
                          <a:latin typeface="Baamini" pitchFamily="2" charset="0"/>
                        </a:rPr>
                        <a:t>Neuk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;      </a:t>
                      </a:r>
                      <a:r>
                        <a:rPr lang="en-US" sz="2000" dirty="0" smtClean="0"/>
                        <a:t> :   9.30am – 12.30am</a:t>
                      </a:r>
                      <a:endParaRPr lang="en-US" sz="1600" dirty="0" smtClean="0"/>
                    </a:p>
                    <a:p>
                      <a:pPr indent="457200">
                        <a:lnSpc>
                          <a:spcPct val="150000"/>
                        </a:lnSpc>
                      </a:pPr>
                      <a:r>
                        <a:rPr lang="en-US" sz="2000" dirty="0" err="1" smtClean="0">
                          <a:latin typeface="Baamini" pitchFamily="2" charset="0"/>
                        </a:rPr>
                        <a:t>epjp</a:t>
                      </a:r>
                      <a:r>
                        <a:rPr lang="en-US" sz="200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Baamini" pitchFamily="2" charset="0"/>
                        </a:rPr>
                        <a:t>xJf;fPL</a:t>
                      </a:r>
                      <a:r>
                        <a:rPr lang="en-US" sz="2000" baseline="0" dirty="0" smtClean="0">
                          <a:latin typeface="Baamini" pitchFamily="2" charset="0"/>
                        </a:rPr>
                        <a:t> </a:t>
                      </a:r>
                      <a:r>
                        <a:rPr lang="en-US" sz="2000" dirty="0" smtClean="0"/>
                        <a:t>: 37,460/-</a:t>
                      </a:r>
                      <a:endParaRPr lang="en-US" sz="1600" dirty="0" smtClean="0">
                        <a:effectLst/>
                        <a:latin typeface="Arial" panose="020B0604020202020204" pitchFamily="34" charset="0"/>
                        <a:ea typeface="SimHei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14300" marR="114300" marT="0" marB="0"/>
                </a:tc>
              </a:tr>
              <a:tr h="299176">
                <a:tc>
                  <a:txBody>
                    <a:bodyPr/>
                    <a:lstStyle/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16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3122" name="Picture 19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9"/>
          <a:stretch>
            <a:fillRect/>
          </a:stretch>
        </p:blipFill>
        <p:spPr bwMode="auto">
          <a:xfrm>
            <a:off x="6333854" y="1722955"/>
            <a:ext cx="609600" cy="6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20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33"/>
          <a:stretch>
            <a:fillRect/>
          </a:stretch>
        </p:blipFill>
        <p:spPr bwMode="auto">
          <a:xfrm>
            <a:off x="784602" y="1806881"/>
            <a:ext cx="504825" cy="5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948313"/>
            <a:ext cx="9010754" cy="508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    5</a:t>
            </a:r>
            <a:r>
              <a:rPr lang="en-US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ngw;Nwhiu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tpopg;g+l;Lk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epfo;r;rpj;jpl;lk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Baamini" pitchFamily="2" charset="0"/>
                <a:ea typeface="Arial" panose="020B0604020202020204" pitchFamily="34" charset="0"/>
                <a:cs typeface="Arial" panose="020B0604020202020204" pitchFamily="34" charset="0"/>
              </a:rPr>
              <a:t>;”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Baamini" pitchFamily="2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46266" y="48074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Awareness </a:t>
            </a:r>
            <a:r>
              <a:rPr lang="en-US" sz="3200" b="1" spc="50" dirty="0">
                <a:ln w="11430"/>
                <a:solidFill>
                  <a:schemeClr val="accent2">
                    <a:lumMod val="75000"/>
                  </a:schemeClr>
                </a:solidFill>
              </a:rPr>
              <a:t>Programme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6266" y="632849"/>
            <a:ext cx="9010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</a:rPr>
              <a:t>6.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Kd;gs;sp </a:t>
            </a:r>
            <a:r>
              <a:rPr lang="en-US" sz="2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fzpg;gPL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njhlu;ghd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Ntiyj;jpl;lk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  <a:cs typeface="Times New Roman" panose="02020603050405020304" pitchFamily="18" charset="0"/>
              </a:rPr>
              <a:t>;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daanaa" pitchFamily="2" charset="0"/>
              </a:rPr>
              <a:t>” </a:t>
            </a:r>
            <a:endParaRPr lang="en-US" sz="2800" b="1" spc="50" dirty="0">
              <a:ln w="11430"/>
              <a:solidFill>
                <a:schemeClr val="accent2">
                  <a:lumMod val="75000"/>
                </a:schemeClr>
              </a:solidFill>
              <a:latin typeface="Adaanaa" pitchFamily="2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148354"/>
              </p:ext>
            </p:extLst>
          </p:nvPr>
        </p:nvGraphicFramePr>
        <p:xfrm>
          <a:off x="553834" y="1141236"/>
          <a:ext cx="7543800" cy="3928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5438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600" u="none" strike="noStrike" kern="0" cap="all" dirty="0">
                          <a:effectLst/>
                        </a:rPr>
                        <a:t> </a:t>
                      </a:r>
                      <a:endParaRPr lang="en-US" sz="4200" kern="1400" cap="all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800" u="none" kern="0" cap="all" dirty="0" smtClean="0">
                          <a:effectLst/>
                          <a:latin typeface="Baamini" pitchFamily="2" charset="0"/>
                        </a:rPr>
                        <a:t>“</a:t>
                      </a:r>
                      <a:r>
                        <a:rPr lang="en-US" sz="2400" u="none" kern="0" cap="none" dirty="0" err="1" smtClean="0">
                          <a:effectLst/>
                          <a:latin typeface="Baamini" pitchFamily="2" charset="0"/>
                        </a:rPr>
                        <a:t>Kd;gs;sp</a:t>
                      </a:r>
                      <a:r>
                        <a:rPr lang="en-US" sz="2400" u="none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400" u="none" kern="0" cap="none" dirty="0" err="1" smtClean="0">
                          <a:effectLst/>
                          <a:latin typeface="Baamini" pitchFamily="2" charset="0"/>
                        </a:rPr>
                        <a:t>Mrpupau;fSf;fhd</a:t>
                      </a:r>
                      <a:r>
                        <a:rPr lang="en-US" sz="2400" u="none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400" u="none" kern="0" cap="none" dirty="0" err="1" smtClean="0">
                          <a:effectLst/>
                          <a:latin typeface="Baamini" pitchFamily="2" charset="0"/>
                        </a:rPr>
                        <a:t>fzpg;gPL</a:t>
                      </a:r>
                      <a:r>
                        <a:rPr lang="en-US" sz="2400" u="none" kern="0" cap="none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400" u="none" kern="0" cap="none" baseline="0" dirty="0" err="1" smtClean="0">
                          <a:effectLst/>
                          <a:latin typeface="Baamini" pitchFamily="2" charset="0"/>
                        </a:rPr>
                        <a:t>gw;wpa</a:t>
                      </a:r>
                      <a:r>
                        <a:rPr lang="en-US" sz="2400" u="none" kern="0" cap="none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400" u="none" kern="0" cap="none" baseline="0" dirty="0" err="1" smtClean="0">
                          <a:effectLst/>
                          <a:latin typeface="Baamini" pitchFamily="2" charset="0"/>
                        </a:rPr>
                        <a:t>tpopg;Gzu;T</a:t>
                      </a:r>
                      <a:r>
                        <a:rPr lang="en-US" sz="1800" u="none" kern="0" cap="all" baseline="0" dirty="0" smtClean="0">
                          <a:effectLst/>
                          <a:latin typeface="Baamini" pitchFamily="2" charset="0"/>
                        </a:rPr>
                        <a:t>  - </a:t>
                      </a:r>
                      <a:r>
                        <a:rPr lang="en-US" sz="1800" u="none" kern="0" cap="all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u="none" kern="0" cap="none" dirty="0" smtClean="0">
                          <a:effectLst/>
                          <a:latin typeface="Baamini" pitchFamily="2" charset="0"/>
                        </a:rPr>
                        <a:t>2019</a:t>
                      </a: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amini" pitchFamily="2" charset="0"/>
                        </a:rPr>
                        <a:t>,</a:t>
                      </a:r>
                      <a:r>
                        <a:rPr lang="en-US" sz="2000" dirty="0" err="1" smtClean="0">
                          <a:effectLst/>
                          <a:latin typeface="Baamini" pitchFamily="2" charset="0"/>
                        </a:rPr>
                        <a:t>lk</a:t>
                      </a:r>
                      <a:r>
                        <a:rPr lang="en-US" sz="2000" dirty="0" smtClean="0">
                          <a:effectLst/>
                          <a:latin typeface="Baamini" pitchFamily="2" charset="0"/>
                        </a:rPr>
                        <a:t>;</a:t>
                      </a:r>
                      <a:r>
                        <a:rPr lang="en-US" sz="2000" baseline="0" dirty="0" smtClean="0">
                          <a:effectLst/>
                          <a:latin typeface="Baamini" pitchFamily="2" charset="0"/>
                        </a:rPr>
                        <a:t>       </a:t>
                      </a:r>
                      <a:r>
                        <a:rPr lang="en-US" sz="1400" dirty="0" smtClean="0">
                          <a:effectLst/>
                          <a:latin typeface="Baamini" pitchFamily="2" charset="0"/>
                        </a:rPr>
                        <a:t>:  </a:t>
                      </a:r>
                      <a:r>
                        <a:rPr lang="en-US" sz="14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gpuNjr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nrayf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Baamini" pitchFamily="2" charset="0"/>
                        </a:rPr>
                        <a:t>khehl;L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Baamini" pitchFamily="2" charset="0"/>
                        </a:rPr>
                        <a:t>kz;lgk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;</a:t>
                      </a:r>
                      <a:endParaRPr lang="en-US" sz="1800" dirty="0" smtClean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            </a:t>
                      </a: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gioa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g+q;fh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tPjp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&gt;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aho;g;ghzk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;.</a:t>
                      </a: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tsthsufs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;;   :     </a:t>
                      </a: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jpU.gj;kFkud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;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&gt; </a:t>
                      </a:r>
                      <a:r>
                        <a:rPr lang="en-US" sz="1800" baseline="0" dirty="0" err="1" smtClean="0">
                          <a:effectLst/>
                          <a:latin typeface="Baamini" pitchFamily="2" charset="0"/>
                        </a:rPr>
                        <a:t>jpU.tpNdhjud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;</a:t>
                      </a:r>
                      <a:endParaRPr lang="en-US" sz="1600" dirty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jpfjp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  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 </a:t>
                      </a:r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:  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         26/27.11.2019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Neuk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;   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   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:   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        9.00am 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– 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02.00pm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epjp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xJf;fPL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  :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  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31,000/=</a:t>
                      </a:r>
                      <a:r>
                        <a:rPr lang="en-US" sz="180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US" sz="1600" dirty="0">
                        <a:solidFill>
                          <a:srgbClr val="44546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0">
                <a:tc>
                  <a:txBody>
                    <a:bodyPr/>
                    <a:lstStyle/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16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3122" name="Picture 19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9"/>
          <a:stretch>
            <a:fillRect/>
          </a:stretch>
        </p:blipFill>
        <p:spPr bwMode="auto">
          <a:xfrm>
            <a:off x="5724128" y="1746003"/>
            <a:ext cx="576064" cy="5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20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33"/>
          <a:stretch>
            <a:fillRect/>
          </a:stretch>
        </p:blipFill>
        <p:spPr bwMode="auto">
          <a:xfrm>
            <a:off x="2293051" y="1734954"/>
            <a:ext cx="504825" cy="5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0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0" y="1007693"/>
            <a:ext cx="8909648" cy="15302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Bernard MT Condensed" panose="02050806060905020404" pitchFamily="18" charset="0"/>
              </a:rPr>
              <a:t>     2. Early Childhood Development Project</a:t>
            </a:r>
            <a:endParaRPr lang="en-US" sz="4000" b="1" dirty="0">
              <a:latin typeface="Bernard MT Condensed" panose="020508060609050204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65168" y="1772816"/>
            <a:ext cx="8339280" cy="43204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Bernard MT Condensed" panose="02050806060905020404" pitchFamily="18" charset="0"/>
              </a:rPr>
              <a:t>     </a:t>
            </a:r>
            <a:endParaRPr lang="en-US" sz="4000" b="1" dirty="0">
              <a:latin typeface="Bernard MT Condensed" panose="020508060609050204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1916832"/>
            <a:ext cx="8454696" cy="430599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accent2"/>
                </a:solidFill>
              </a:rPr>
              <a:t> Facility Improvement Grant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accent2"/>
                </a:solidFill>
              </a:rPr>
              <a:t> Fee wafer </a:t>
            </a:r>
            <a:r>
              <a:rPr lang="en-US" sz="3200" dirty="0" err="1" smtClean="0">
                <a:solidFill>
                  <a:schemeClr val="accent2"/>
                </a:solidFill>
              </a:rPr>
              <a:t>Programme</a:t>
            </a:r>
            <a:endParaRPr lang="en-US" sz="32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accent2"/>
                </a:solidFill>
              </a:rPr>
              <a:t> Preschool Teachers Training </a:t>
            </a:r>
            <a:r>
              <a:rPr lang="en-US" sz="3200" dirty="0" err="1" smtClean="0">
                <a:solidFill>
                  <a:schemeClr val="accent2"/>
                </a:solidFill>
              </a:rPr>
              <a:t>Programme</a:t>
            </a:r>
            <a:endParaRPr lang="en-US" sz="3200" dirty="0" smtClean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accent2"/>
                </a:solidFill>
              </a:rPr>
              <a:t> Parental Awareness </a:t>
            </a:r>
            <a:r>
              <a:rPr lang="en-US" sz="3200" dirty="0" err="1" smtClean="0">
                <a:solidFill>
                  <a:schemeClr val="accent2"/>
                </a:solidFill>
              </a:rPr>
              <a:t>Programme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9759" y="69515"/>
            <a:ext cx="7354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240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122469" y="565459"/>
            <a:ext cx="9010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</a:t>
            </a:r>
            <a:r>
              <a:rPr lang="en-US" sz="24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Kd;gs;sp</a:t>
            </a: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fzpg;gPL</a:t>
            </a: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njhlu;ghd</a:t>
            </a: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Ntiyj;jpl;lk</a:t>
            </a: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;</a:t>
            </a:r>
            <a:r>
              <a:rPr lang="en-US" sz="2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” </a:t>
            </a:r>
            <a:endParaRPr lang="en-US" sz="24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80528" y="1031640"/>
            <a:ext cx="69072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</a:rPr>
              <a:t>“</a:t>
            </a:r>
            <a:r>
              <a:rPr lang="en-US" sz="2000" b="1" spc="50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Kd;gs;spfspd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; </a:t>
            </a:r>
            <a:r>
              <a:rPr lang="en-US" sz="2000" b="1" spc="50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Mff;Fiwe;j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 </a:t>
            </a:r>
            <a:r>
              <a:rPr lang="en-US" sz="2000" b="1" spc="50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juepakq;fis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 </a:t>
            </a:r>
            <a:r>
              <a:rPr lang="en-US" sz="2000" b="1" spc="50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Nkk;gLj;Jk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; </a:t>
            </a:r>
            <a:r>
              <a:rPr lang="en-US" sz="2000" b="1" spc="50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Ntiyj;jpl;lk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;</a:t>
            </a:r>
            <a:r>
              <a:rPr lang="en-US" sz="20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50800" algn="tl" rotWithShape="0">
                    <a:srgbClr val="000000"/>
                  </a:outerShdw>
                </a:effectLst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6255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0528" y="495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014" y="501572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solidFill>
                  <a:schemeClr val="accent3"/>
                </a:solidFill>
              </a:rPr>
              <a:t>Facility Improvement Grant</a:t>
            </a:r>
          </a:p>
        </p:txBody>
      </p:sp>
      <p:sp>
        <p:nvSpPr>
          <p:cNvPr id="5" name="Rectangle 4"/>
          <p:cNvSpPr/>
          <p:nvPr/>
        </p:nvSpPr>
        <p:spPr>
          <a:xfrm>
            <a:off x="-159821" y="1377170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492896"/>
            <a:ext cx="8143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Pre-School – Educational Material……. </a:t>
            </a:r>
            <a:endParaRPr lang="en-US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59821" y="3501008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3" y="4293096"/>
            <a:ext cx="81454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3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65530"/>
            <a:ext cx="8070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0"/>
              </a:spcBef>
              <a:buFont typeface="Arial" pitchFamily="34" charset="0"/>
              <a:buChar char="•"/>
            </a:pP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7" y="1412776"/>
            <a:ext cx="7543801" cy="5184576"/>
          </a:xfrm>
        </p:spPr>
        <p:txBody>
          <a:bodyPr>
            <a:normAutofit fontScale="77500" lnSpcReduction="20000"/>
          </a:bodyPr>
          <a:lstStyle/>
          <a:p>
            <a:pPr marL="457200" indent="-457200" fontAlgn="b">
              <a:buFont typeface="+mj-lt"/>
              <a:buAutoNum type="arabicPeriod"/>
            </a:pP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City mission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Avemaria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Holycross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Holy family convent preschool</a:t>
            </a:r>
          </a:p>
          <a:p>
            <a:pPr marL="457200" indent="-457200" fontAlgn="b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Thodarmaadi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Gurunagar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Community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Vilunri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vinagagar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Koddady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Meenadchi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preschool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 maries preschool</a:t>
            </a:r>
            <a:b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Punitha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Mariyannai</a:t>
            </a:r>
            <a:endParaRPr lang="en-US" sz="3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ctr">
              <a:buFont typeface="+mj-lt"/>
              <a:buAutoNum type="arabicPeriod"/>
            </a:pP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 maries preschool</a:t>
            </a:r>
            <a:b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Punitha</a:t>
            </a:r>
            <a:r>
              <a:rPr lang="en-US" sz="3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Mariyal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08611" y="567082"/>
            <a:ext cx="7372495" cy="58477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en-US" sz="3200" b="1" kern="0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Selected preschool - 2019</a:t>
            </a:r>
            <a:endParaRPr lang="en-US" sz="3200" b="1" kern="0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328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0528" y="495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5726" y="599129"/>
            <a:ext cx="91797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Muththamil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Gnanakulanthai</a:t>
            </a:r>
            <a:r>
              <a:rPr lang="en-US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Pre-School – Renovation works</a:t>
            </a:r>
            <a:endParaRPr lang="en-US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2996952"/>
            <a:ext cx="2306562" cy="513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64343" y="170080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001" y="2325349"/>
            <a:ext cx="84713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</a:rPr>
              <a:t>3. </a:t>
            </a:r>
            <a:r>
              <a:rPr lang="en-US" sz="2800" b="1" dirty="0" smtClean="0">
                <a:solidFill>
                  <a:schemeClr val="accent2"/>
                </a:solidFill>
              </a:rPr>
              <a:t>Preschool </a:t>
            </a:r>
            <a:r>
              <a:rPr lang="en-US" sz="2800" b="1" dirty="0">
                <a:solidFill>
                  <a:schemeClr val="accent2"/>
                </a:solidFill>
              </a:rPr>
              <a:t>Teachers Training </a:t>
            </a:r>
            <a:r>
              <a:rPr lang="en-US" sz="2800" b="1" dirty="0" err="1" smtClean="0">
                <a:solidFill>
                  <a:schemeClr val="accent2"/>
                </a:solidFill>
              </a:rPr>
              <a:t>Programme</a:t>
            </a:r>
            <a:r>
              <a:rPr lang="en-US" sz="2800" b="1" dirty="0" smtClean="0">
                <a:solidFill>
                  <a:schemeClr val="accent2"/>
                </a:solidFill>
              </a:rPr>
              <a:t> at </a:t>
            </a:r>
            <a:r>
              <a:rPr lang="en-US" sz="2800" b="1" dirty="0" err="1" smtClean="0">
                <a:solidFill>
                  <a:schemeClr val="accent2"/>
                </a:solidFill>
              </a:rPr>
              <a:t>Sandilipay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-63363" y="3430810"/>
            <a:ext cx="834110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4365104"/>
            <a:ext cx="84713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</a:rPr>
              <a:t>3. </a:t>
            </a:r>
            <a:r>
              <a:rPr lang="en-US" sz="2800" b="1" dirty="0" smtClean="0">
                <a:solidFill>
                  <a:schemeClr val="accent2"/>
                </a:solidFill>
              </a:rPr>
              <a:t>Preschool </a:t>
            </a:r>
            <a:r>
              <a:rPr lang="en-US" sz="2800" b="1" dirty="0">
                <a:solidFill>
                  <a:schemeClr val="accent2"/>
                </a:solidFill>
              </a:rPr>
              <a:t>Teachers Training </a:t>
            </a:r>
            <a:r>
              <a:rPr lang="en-US" sz="2800" b="1" dirty="0" err="1" smtClean="0">
                <a:solidFill>
                  <a:schemeClr val="accent2"/>
                </a:solidFill>
              </a:rPr>
              <a:t>Programme</a:t>
            </a:r>
            <a:r>
              <a:rPr lang="en-US" sz="2800" b="1" dirty="0" smtClean="0">
                <a:solidFill>
                  <a:schemeClr val="accent2"/>
                </a:solidFill>
              </a:rPr>
              <a:t> at </a:t>
            </a:r>
            <a:r>
              <a:rPr lang="en-US" sz="2800" b="1" dirty="0" err="1" smtClean="0">
                <a:solidFill>
                  <a:schemeClr val="accent2"/>
                </a:solidFill>
              </a:rPr>
              <a:t>Kayts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0528" y="495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5726" y="599129"/>
            <a:ext cx="9179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Parental Awareness </a:t>
            </a:r>
            <a:r>
              <a:rPr lang="en-US" sz="28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61794" y="1340768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Early Childhood Development  Project</a:t>
            </a:r>
            <a:endParaRPr lang="en-US" sz="3200" b="1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814" y="2060848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Field Visit - December</a:t>
            </a:r>
            <a:endParaRPr lang="en-US" sz="3200" b="1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3150" y="2887060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 spc="50" dirty="0" err="1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Annai</a:t>
            </a:r>
            <a:r>
              <a:rPr lang="en-US" sz="24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Velankanni</a:t>
            </a:r>
            <a:r>
              <a:rPr lang="en-US" sz="24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Preschool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St. </a:t>
            </a:r>
            <a:r>
              <a:rPr lang="en-US" sz="2400" b="1" spc="50" dirty="0" err="1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Roches</a:t>
            </a:r>
            <a:r>
              <a:rPr lang="en-US" sz="2400" b="1" spc="50" dirty="0" smtClean="0">
                <a:ln w="11430"/>
                <a:solidFill>
                  <a:schemeClr val="accent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Preschool</a:t>
            </a:r>
            <a:endParaRPr lang="en-US" sz="2400" b="1" spc="50" dirty="0">
              <a:ln w="11430"/>
              <a:solidFill>
                <a:schemeClr val="accent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4221088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 Maries Preschool’s Exhibition</a:t>
            </a:r>
            <a:endParaRPr lang="en-US" sz="3200" b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5229200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Ambalavanar</a:t>
            </a: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Preschool’s Exhibition</a:t>
            </a:r>
            <a:endParaRPr lang="en-US" sz="3200" b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16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9622" y="188640"/>
            <a:ext cx="8000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50" dirty="0">
                <a:ln w="11430"/>
                <a:solidFill>
                  <a:schemeClr val="accent2">
                    <a:lumMod val="75000"/>
                  </a:schemeClr>
                </a:solidFill>
              </a:rPr>
              <a:t>Pregnant </a:t>
            </a: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Mothers </a:t>
            </a:r>
            <a:r>
              <a:rPr lang="en-US" sz="32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</a:rPr>
              <a:t>Programme</a:t>
            </a:r>
            <a:r>
              <a:rPr lang="en-US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 - 2018/2019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776384"/>
              </p:ext>
            </p:extLst>
          </p:nvPr>
        </p:nvGraphicFramePr>
        <p:xfrm>
          <a:off x="611560" y="908720"/>
          <a:ext cx="8192566" cy="525658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3952"/>
                <a:gridCol w="1503147"/>
                <a:gridCol w="1598549"/>
                <a:gridCol w="1394975"/>
                <a:gridCol w="2001943"/>
              </a:tblGrid>
              <a:tr h="1170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Month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No of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 Stamps 2019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No of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 Stamps 2018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Expenditure 2019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</a:rPr>
                        <a:t>Mn</a:t>
                      </a:r>
                      <a:r>
                        <a:rPr lang="en-US" sz="1800" u="none" strike="noStrike" dirty="0">
                          <a:effectLst/>
                        </a:rPr>
                        <a:t>)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Expenditure 2018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</a:rPr>
                        <a:t>Mn</a:t>
                      </a:r>
                      <a:r>
                        <a:rPr lang="en-US" sz="1800" u="none" strike="noStrike" dirty="0">
                          <a:effectLst/>
                        </a:rPr>
                        <a:t>)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Jan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578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1.524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1.156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Feb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576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1.166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1.152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Mar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1.138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1.128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Apr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1.126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May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682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1.218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1.364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Jun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686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1.286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1.372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Jul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668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1.336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1.416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Aug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1.312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1.354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Sep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1.324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1.33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Oct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1.346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1.33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Nov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676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1.352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1.304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Dec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637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1.274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0.834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Total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7701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7485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15.402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14.970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0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221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accent2"/>
                </a:solidFill>
                <a:latin typeface="+mn-lt"/>
              </a:rPr>
              <a:t>Morning Meals </a:t>
            </a:r>
            <a:r>
              <a:rPr lang="en-US" sz="3600" dirty="0" err="1" smtClean="0">
                <a:solidFill>
                  <a:schemeClr val="accent2"/>
                </a:solidFill>
                <a:latin typeface="+mn-lt"/>
              </a:rPr>
              <a:t>Programme</a:t>
            </a:r>
            <a:r>
              <a:rPr lang="en-US" sz="36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3600" dirty="0" smtClean="0">
                <a:solidFill>
                  <a:schemeClr val="accent2"/>
                </a:solidFill>
                <a:latin typeface="+mn-lt"/>
              </a:rPr>
              <a:t>- 2019</a:t>
            </a:r>
            <a:endParaRPr lang="en-US" sz="3600" dirty="0">
              <a:solidFill>
                <a:schemeClr val="accent2"/>
              </a:solidFill>
              <a:latin typeface="+mn-lt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752648"/>
              </p:ext>
            </p:extLst>
          </p:nvPr>
        </p:nvGraphicFramePr>
        <p:xfrm>
          <a:off x="323527" y="1052736"/>
          <a:ext cx="8136903" cy="45410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3922"/>
                <a:gridCol w="2056912"/>
                <a:gridCol w="2383231"/>
                <a:gridCol w="2912838"/>
              </a:tblGrid>
              <a:tr h="56937">
                <a:tc gridSpan="4"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Elephant" panose="02020904090505020303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4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No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Month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No </a:t>
                      </a:r>
                      <a:r>
                        <a:rPr lang="en-US" sz="1800" u="none" strike="noStrike" dirty="0" smtClean="0">
                          <a:effectLst/>
                        </a:rPr>
                        <a:t>of Students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Expenditure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9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January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                 79,500.00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February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               109,050.00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7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March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               126,450.00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April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May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        930,030.00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June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125,310.00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July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140,580.00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August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September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508,320.00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October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588,060.00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November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540,030.00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December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2,310,330.00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8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7643"/>
            <a:ext cx="8172400" cy="96066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latin typeface="+mn-lt"/>
                <a:cs typeface="Times New Roman" panose="02020603050405020304" pitchFamily="18" charset="0"/>
              </a:rPr>
              <a:t>Pregnant Mothers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latin typeface="+mn-lt"/>
                <a:cs typeface="Times New Roman" panose="02020603050405020304" pitchFamily="18" charset="0"/>
              </a:rPr>
              <a:t>Programme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en-US" sz="3200" b="1" dirty="0">
              <a:ln w="0"/>
              <a:solidFill>
                <a:schemeClr val="accent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415702"/>
              </p:ext>
            </p:extLst>
          </p:nvPr>
        </p:nvGraphicFramePr>
        <p:xfrm>
          <a:off x="471194" y="2779002"/>
          <a:ext cx="7428681" cy="13929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76227"/>
                <a:gridCol w="2476227"/>
                <a:gridCol w="2476227"/>
              </a:tblGrid>
              <a:tr h="29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Details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2018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2019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540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Weigh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t increase </a:t>
                      </a:r>
                    </a:p>
                    <a:p>
                      <a:pPr algn="ctr" fontAlgn="b"/>
                      <a:r>
                        <a:rPr lang="en-US" sz="1800" u="none" strike="noStrike" baseline="0" dirty="0" smtClean="0">
                          <a:effectLst/>
                        </a:rPr>
                        <a:t>(P</a:t>
                      </a:r>
                      <a:r>
                        <a:rPr lang="en-US" sz="1800" u="none" strike="noStrike" dirty="0" smtClean="0">
                          <a:effectLst/>
                        </a:rPr>
                        <a:t>regnant mother 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7Kg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– 8Kg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10Kg – 12 Kg</a:t>
                      </a:r>
                      <a:endParaRPr lang="en-US" sz="1800" b="1" u="none" strike="noStrike" dirty="0" smtClean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540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Child birth weight</a:t>
                      </a:r>
                    </a:p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(2500&gt;)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13%</a:t>
                      </a:r>
                      <a:endParaRPr lang="en-US" sz="1800" b="1" u="none" strike="noStrike" dirty="0" smtClean="0">
                        <a:effectLst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705120" y="4171964"/>
            <a:ext cx="2443766" cy="33715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b="1" dirty="0">
                <a:ln w="0"/>
                <a:solidFill>
                  <a:schemeClr val="tx1"/>
                </a:solidFill>
              </a:rPr>
              <a:t>Reference: MOH , Jaffna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779152"/>
              </p:ext>
            </p:extLst>
          </p:nvPr>
        </p:nvGraphicFramePr>
        <p:xfrm>
          <a:off x="376707" y="4717340"/>
          <a:ext cx="7507661" cy="9355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76227"/>
                <a:gridCol w="2476227"/>
                <a:gridCol w="2555207"/>
              </a:tblGrid>
              <a:tr h="3948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Details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2018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2019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540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Issued Vouchers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803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817</a:t>
                      </a:r>
                      <a:endParaRPr lang="en-US" sz="2000" b="0" u="none" strike="noStrike" dirty="0" smtClean="0">
                        <a:effectLst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467544" y="5848758"/>
            <a:ext cx="2011438" cy="485037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600" b="1" dirty="0">
                <a:ln w="0"/>
                <a:solidFill>
                  <a:schemeClr val="tx1"/>
                </a:solidFill>
              </a:rPr>
              <a:t>Child &amp; Women Unit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31021"/>
              </p:ext>
            </p:extLst>
          </p:nvPr>
        </p:nvGraphicFramePr>
        <p:xfrm>
          <a:off x="446300" y="952042"/>
          <a:ext cx="7438068" cy="14537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07348"/>
                <a:gridCol w="2407348"/>
                <a:gridCol w="2623372"/>
              </a:tblGrid>
              <a:tr h="4525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120-2-4-1-1501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25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Allocation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Expenditure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Balance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4916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14,974,000.00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16,248,000.00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</a:t>
                      </a:r>
                      <a:r>
                        <a:rPr lang="en-US" sz="1800" u="none" strike="noStrike" dirty="0" smtClean="0">
                          <a:effectLst/>
                        </a:rPr>
                        <a:t>(1,274,000.00)</a:t>
                      </a:r>
                    </a:p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Commitment – December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4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584449"/>
              </p:ext>
            </p:extLst>
          </p:nvPr>
        </p:nvGraphicFramePr>
        <p:xfrm>
          <a:off x="395536" y="836712"/>
          <a:ext cx="7992888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73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1528" cy="83814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Monthly Expenditure of Pregnant Mothers Voucher 2018/2019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563321"/>
              </p:ext>
            </p:extLst>
          </p:nvPr>
        </p:nvGraphicFramePr>
        <p:xfrm>
          <a:off x="755576" y="1412776"/>
          <a:ext cx="75438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47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517651"/>
              </p:ext>
            </p:extLst>
          </p:nvPr>
        </p:nvGraphicFramePr>
        <p:xfrm>
          <a:off x="467544" y="28173"/>
          <a:ext cx="8064897" cy="62178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60816"/>
                <a:gridCol w="516806"/>
                <a:gridCol w="516806"/>
                <a:gridCol w="516806"/>
                <a:gridCol w="516806"/>
                <a:gridCol w="516806"/>
                <a:gridCol w="516806"/>
                <a:gridCol w="516806"/>
                <a:gridCol w="776071"/>
                <a:gridCol w="401595"/>
                <a:gridCol w="372751"/>
                <a:gridCol w="516806"/>
                <a:gridCol w="516806"/>
                <a:gridCol w="802410"/>
              </a:tblGrid>
              <a:tr h="175099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Pregnant Mother Stamps by GN Divisions - 2019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5099"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GN DIVISIONS - DIVISIONSL SECRETARIAT - JAFFNA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5099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329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Month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JAN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FEB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MAR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APR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MAY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JUN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JUL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AUG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SEP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OCT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NOV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DEC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J/69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J/71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J/73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J/79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5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J/88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9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794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47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7543800" cy="62211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  <a:t>4.Other Activities …….</a:t>
            </a:r>
            <a:b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</a:br>
            <a: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  <a:t/>
            </a:r>
            <a:b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</a:br>
            <a: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  <a:t/>
            </a:r>
            <a:br>
              <a:rPr lang="en-US" sz="3600" b="1" dirty="0" smtClean="0">
                <a:solidFill>
                  <a:schemeClr val="accent3"/>
                </a:solidFill>
                <a:latin typeface="Bernard MT Condensed" panose="02050806060905020404" pitchFamily="18" charset="0"/>
              </a:rPr>
            </a:br>
            <a:r>
              <a:rPr lang="en-US" sz="3600" b="1" dirty="0">
                <a:solidFill>
                  <a:schemeClr val="accent3"/>
                </a:solidFill>
                <a:latin typeface="Bernard MT Condensed" panose="02050806060905020404" pitchFamily="18" charset="0"/>
              </a:rPr>
              <a:t/>
            </a:r>
            <a:br>
              <a:rPr lang="en-US" sz="3600" b="1" dirty="0">
                <a:solidFill>
                  <a:schemeClr val="accent3"/>
                </a:solidFill>
                <a:latin typeface="Bernard MT Condensed" panose="02050806060905020404" pitchFamily="18" charset="0"/>
              </a:rPr>
            </a:br>
            <a:r>
              <a:rPr lang="en-US" sz="3600" b="1" dirty="0" smtClean="0">
                <a:solidFill>
                  <a:schemeClr val="accent2"/>
                </a:solidFill>
                <a:latin typeface="+mn-lt"/>
              </a:rPr>
              <a:t>1.Drawing Works at Child &amp; Women Unit</a:t>
            </a:r>
            <a:endParaRPr lang="en-US" sz="36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3267475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32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2.UNFBA issued packs for Pregnant mothers </a:t>
            </a:r>
          </a:p>
        </p:txBody>
      </p:sp>
    </p:spTree>
    <p:extLst>
      <p:ext uri="{BB962C8B-B14F-4D97-AF65-F5344CB8AC3E}">
        <p14:creationId xmlns:p14="http://schemas.microsoft.com/office/powerpoint/2010/main" val="228994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9" r="15638" b="-285"/>
          <a:stretch/>
        </p:blipFill>
        <p:spPr>
          <a:xfrm rot="16200000">
            <a:off x="5432432" y="72356"/>
            <a:ext cx="2345274" cy="5144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6" t="13251" r="16387" b="3800"/>
          <a:stretch/>
        </p:blipFill>
        <p:spPr>
          <a:xfrm rot="16200000">
            <a:off x="843080" y="821217"/>
            <a:ext cx="2417281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029" y="0"/>
            <a:ext cx="7543800" cy="6221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accent3"/>
                </a:solidFill>
                <a:latin typeface="+mn-lt"/>
              </a:rPr>
              <a:t>Morning Meals </a:t>
            </a:r>
            <a:r>
              <a:rPr lang="en-US" sz="3600" dirty="0" err="1" smtClean="0">
                <a:solidFill>
                  <a:schemeClr val="accent3"/>
                </a:solidFill>
                <a:latin typeface="+mn-lt"/>
              </a:rPr>
              <a:t>Programme</a:t>
            </a:r>
            <a:r>
              <a:rPr lang="en-US" sz="3600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en-US" sz="3600" dirty="0" smtClean="0">
                <a:solidFill>
                  <a:schemeClr val="accent3"/>
                </a:solidFill>
                <a:latin typeface="+mn-lt"/>
              </a:rPr>
              <a:t>- 2019</a:t>
            </a:r>
            <a:endParaRPr lang="en-US" sz="36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029" y="622116"/>
            <a:ext cx="7543800" cy="6221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>
                <a:solidFill>
                  <a:schemeClr val="accent2"/>
                </a:solidFill>
                <a:latin typeface="+mn-lt"/>
              </a:rPr>
              <a:t>MOH Reported about increased weight level </a:t>
            </a:r>
            <a:endParaRPr lang="en-US" sz="3600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367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997512" cy="55010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Britannic Bold" panose="020B0903060703020204" pitchFamily="34" charset="0"/>
              </a:rPr>
              <a:t>Morning Meals </a:t>
            </a:r>
            <a:r>
              <a:rPr lang="en-US" sz="27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Britannic Bold" panose="020B0903060703020204" pitchFamily="34" charset="0"/>
              </a:rPr>
              <a:t>Programme</a:t>
            </a: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Britannic Bold" panose="020B0903060703020204" pitchFamily="34" charset="0"/>
              </a:rPr>
              <a:t>  </a:t>
            </a:r>
            <a:r>
              <a:rPr lang="en-US" sz="27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Britannic Bold" panose="020B0903060703020204" pitchFamily="34" charset="0"/>
              </a:rPr>
              <a:t>(32 preschools) - 2019</a:t>
            </a:r>
            <a:endParaRPr lang="en-US" sz="4400" dirty="0">
              <a:solidFill>
                <a:schemeClr val="accent2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401936"/>
              </p:ext>
            </p:extLst>
          </p:nvPr>
        </p:nvGraphicFramePr>
        <p:xfrm>
          <a:off x="251520" y="764704"/>
          <a:ext cx="4032448" cy="55446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50050"/>
                <a:gridCol w="2790310"/>
                <a:gridCol w="792088"/>
              </a:tblGrid>
              <a:tr h="4051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Name of the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No of Students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St.Rocks</a:t>
                      </a:r>
                      <a:r>
                        <a:rPr lang="en-US" sz="1600" u="none" strike="noStrike" dirty="0">
                          <a:effectLst/>
                        </a:rPr>
                        <a:t> Pre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Ambalavanar</a:t>
                      </a:r>
                      <a:r>
                        <a:rPr lang="en-US" sz="1600" u="none" strike="noStrike" dirty="0">
                          <a:effectLst/>
                        </a:rPr>
                        <a:t> pre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6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Trinity Tiny Tots Pre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68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St.Nickles</a:t>
                      </a:r>
                      <a:r>
                        <a:rPr lang="en-US" sz="1600" u="none" strike="noStrike" dirty="0">
                          <a:effectLst/>
                        </a:rPr>
                        <a:t> Pre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Nithiya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Oli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Muthamil</a:t>
                      </a:r>
                      <a:r>
                        <a:rPr lang="en-US" sz="1600" u="none" strike="noStrike" dirty="0">
                          <a:effectLst/>
                        </a:rPr>
                        <a:t> Pre 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Annai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Velankanni</a:t>
                      </a:r>
                      <a:r>
                        <a:rPr lang="en-US" sz="1600" u="none" strike="noStrike" dirty="0">
                          <a:effectLst/>
                        </a:rPr>
                        <a:t>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Colombuthurai</a:t>
                      </a:r>
                      <a:r>
                        <a:rPr lang="en-US" sz="1600" u="none" strike="noStrike" dirty="0">
                          <a:effectLst/>
                        </a:rPr>
                        <a:t> East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Colombuthurai</a:t>
                      </a:r>
                      <a:r>
                        <a:rPr lang="en-US" sz="1600" u="none" strike="noStrike" dirty="0">
                          <a:effectLst/>
                        </a:rPr>
                        <a:t> West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Koiyathoda</a:t>
                      </a:r>
                      <a:r>
                        <a:rPr lang="en-US" sz="1600" u="none" strike="noStrike" dirty="0">
                          <a:effectLst/>
                        </a:rPr>
                        <a:t> community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Thiyoku</a:t>
                      </a:r>
                      <a:r>
                        <a:rPr lang="en-US" sz="1600" u="none" strike="noStrike" dirty="0">
                          <a:effectLst/>
                        </a:rPr>
                        <a:t>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Thodarmaadi</a:t>
                      </a:r>
                      <a:r>
                        <a:rPr lang="en-US" sz="1600" u="none" strike="noStrike" dirty="0">
                          <a:effectLst/>
                        </a:rPr>
                        <a:t> preschool (flats)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Avemaria</a:t>
                      </a:r>
                      <a:r>
                        <a:rPr lang="en-US" sz="1600" u="none" strike="noStrike" dirty="0">
                          <a:effectLst/>
                        </a:rPr>
                        <a:t>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Kurunagar</a:t>
                      </a:r>
                      <a:r>
                        <a:rPr lang="en-US" sz="1600" u="none" strike="noStrike" dirty="0">
                          <a:effectLst/>
                        </a:rPr>
                        <a:t> Community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Holycross</a:t>
                      </a:r>
                      <a:r>
                        <a:rPr lang="en-US" sz="1600" u="none" strike="noStrike" dirty="0">
                          <a:effectLst/>
                        </a:rPr>
                        <a:t>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City mission Preschool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91" marR="8991" marT="89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35508"/>
              </p:ext>
            </p:extLst>
          </p:nvPr>
        </p:nvGraphicFramePr>
        <p:xfrm>
          <a:off x="4355976" y="764704"/>
          <a:ext cx="4248472" cy="55446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2085"/>
                <a:gridCol w="2984714"/>
                <a:gridCol w="711673"/>
              </a:tblGrid>
              <a:tr h="40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Name of the 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No of Students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St,Antonys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Vanathomas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550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St maries preschool Mathews 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 err="1">
                          <a:effectLst/>
                        </a:rPr>
                        <a:t>Punitha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mariyannai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Somasuntharam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St.Annes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550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Trinity Tiny Tots Pre School </a:t>
                      </a:r>
                      <a:r>
                        <a:rPr lang="en-US" sz="1800" u="none" strike="noStrike" dirty="0" err="1">
                          <a:effectLst/>
                        </a:rPr>
                        <a:t>Rasavinthodam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Sivan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Gnanakkulanthi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St.Peters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Koddady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Meenadchi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802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Vilunri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vinagagar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Kalaivani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St maries preschool </a:t>
                      </a:r>
                      <a:r>
                        <a:rPr lang="en-US" sz="1800" u="none" strike="noStrike" dirty="0" err="1">
                          <a:effectLst/>
                        </a:rPr>
                        <a:t>Navanthura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Al </a:t>
                      </a:r>
                      <a:r>
                        <a:rPr lang="en-US" sz="1800" u="none" strike="noStrike" dirty="0" err="1">
                          <a:effectLst/>
                        </a:rPr>
                        <a:t>Azhkar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279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Arivoli</a:t>
                      </a:r>
                      <a:r>
                        <a:rPr lang="en-US" sz="1800" u="none" strike="noStrike" dirty="0">
                          <a:effectLst/>
                        </a:rPr>
                        <a:t> preschool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  <a:tr h="333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Iqra preschool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48" marR="9248" marT="924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60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421448" cy="1342196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Expenditure for </a:t>
            </a:r>
            <a:r>
              <a:rPr lang="en-US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Morning </a:t>
            </a:r>
            <a: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Meals </a:t>
            </a:r>
            <a:r>
              <a:rPr lang="en-US" sz="32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- 2019 </a:t>
            </a:r>
            <a:b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547086"/>
              </p:ext>
            </p:extLst>
          </p:nvPr>
        </p:nvGraphicFramePr>
        <p:xfrm>
          <a:off x="4572000" y="1484784"/>
          <a:ext cx="4248472" cy="460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052243"/>
              </p:ext>
            </p:extLst>
          </p:nvPr>
        </p:nvGraphicFramePr>
        <p:xfrm>
          <a:off x="395536" y="1772816"/>
          <a:ext cx="4104457" cy="41764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8817"/>
                <a:gridCol w="1187239"/>
                <a:gridCol w="2408401"/>
              </a:tblGrid>
              <a:tr h="2870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Month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No of </a:t>
                      </a:r>
                      <a:r>
                        <a:rPr lang="en-US" sz="1400" u="none" strike="noStrike" dirty="0" smtClean="0">
                          <a:effectLst/>
                        </a:rPr>
                        <a:t>School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70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January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70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February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70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March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April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June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July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August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September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October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26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November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70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December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42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1759757"/>
            <a:ext cx="8540881" cy="418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3886200" algn="l"/>
              </a:tabLst>
            </a:pPr>
            <a:r>
              <a:rPr lang="en-US" sz="2400" b="1" u="sng" dirty="0">
                <a:solidFill>
                  <a:srgbClr val="000000"/>
                </a:solidFill>
                <a:latin typeface="Baamini" pitchFamily="2" charset="0"/>
              </a:rPr>
              <a:t>“</a:t>
            </a:r>
            <a:r>
              <a:rPr lang="en-US" sz="2400" b="1" u="sng" dirty="0" err="1">
                <a:solidFill>
                  <a:srgbClr val="000000"/>
                </a:solidFill>
                <a:latin typeface="Baamini" pitchFamily="2" charset="0"/>
              </a:rPr>
              <a:t>mUz</a:t>
            </a:r>
            <a:r>
              <a:rPr lang="en-US" sz="2400" b="1" u="sng" dirty="0">
                <a:solidFill>
                  <a:srgbClr val="000000"/>
                </a:solidFill>
                <a:latin typeface="Baamini" pitchFamily="2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Baamini" pitchFamily="2" charset="0"/>
              </a:rPr>
              <a:t>jfpl</a:t>
            </a:r>
            <a:r>
              <a:rPr lang="en-US" sz="2400" b="1" u="sng" dirty="0">
                <a:solidFill>
                  <a:srgbClr val="000000"/>
                </a:solidFill>
                <a:latin typeface="Baamini" pitchFamily="2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Baamini" pitchFamily="2" charset="0"/>
              </a:rPr>
              <a:t>ulh</a:t>
            </a:r>
            <a:r>
              <a:rPr lang="en-US" sz="2400" b="1" u="sng" dirty="0">
                <a:solidFill>
                  <a:srgbClr val="000000"/>
                </a:solidFill>
                <a:latin typeface="Baamini" pitchFamily="2" charset="0"/>
              </a:rPr>
              <a:t>”</a:t>
            </a:r>
            <a:r>
              <a:rPr lang="en-US" sz="2400" b="1" u="sng" dirty="0">
                <a:solidFill>
                  <a:srgbClr val="44546A"/>
                </a:solidFill>
                <a:latin typeface="Baamini" pitchFamily="2" charset="0"/>
              </a:rPr>
              <a:t> </a:t>
            </a:r>
            <a:endParaRPr lang="en-US" sz="2400" b="1" u="sng" dirty="0" smtClean="0">
              <a:solidFill>
                <a:srgbClr val="44546A"/>
              </a:solidFill>
              <a:latin typeface="Baamini" pitchFamily="2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3886200" algn="l"/>
              </a:tabLst>
            </a:pPr>
            <a:r>
              <a:rPr lang="en-US" sz="2800" b="1" u="sng" dirty="0" err="1" smtClean="0">
                <a:solidFill>
                  <a:srgbClr val="44546A"/>
                </a:solidFill>
                <a:latin typeface="Baamini" pitchFamily="2" charset="0"/>
              </a:rPr>
              <a:t>Kd;gs;sp</a:t>
            </a:r>
            <a:r>
              <a:rPr lang="en-US" sz="2800" b="1" u="sng" dirty="0" smtClean="0">
                <a:solidFill>
                  <a:srgbClr val="44546A"/>
                </a:solidFill>
                <a:latin typeface="Baamini" pitchFamily="2" charset="0"/>
              </a:rPr>
              <a:t> </a:t>
            </a:r>
            <a:r>
              <a:rPr lang="en-US" sz="2800" b="1" u="sng" dirty="0" err="1">
                <a:solidFill>
                  <a:srgbClr val="44546A"/>
                </a:solidFill>
                <a:latin typeface="Baamini" pitchFamily="2" charset="0"/>
              </a:rPr>
              <a:t>khztu;fSf;fhd</a:t>
            </a:r>
            <a:r>
              <a:rPr lang="en-US" sz="2800" b="1" u="sng" dirty="0">
                <a:solidFill>
                  <a:srgbClr val="44546A"/>
                </a:solidFill>
                <a:latin typeface="Baamini" pitchFamily="2" charset="0"/>
              </a:rPr>
              <a:t> </a:t>
            </a:r>
            <a:r>
              <a:rPr lang="en-US" sz="2800" b="1" u="sng" dirty="0" err="1">
                <a:solidFill>
                  <a:srgbClr val="44546A"/>
                </a:solidFill>
                <a:latin typeface="Baamini" pitchFamily="2" charset="0"/>
              </a:rPr>
              <a:t>rpj;jpu</a:t>
            </a:r>
            <a:r>
              <a:rPr lang="en-US" sz="2800" b="1" u="sng" dirty="0">
                <a:solidFill>
                  <a:srgbClr val="44546A"/>
                </a:solidFill>
                <a:latin typeface="Baamini" pitchFamily="2" charset="0"/>
              </a:rPr>
              <a:t> </a:t>
            </a:r>
            <a:r>
              <a:rPr lang="en-US" sz="2800" b="1" u="sng" dirty="0" err="1">
                <a:solidFill>
                  <a:srgbClr val="44546A"/>
                </a:solidFill>
                <a:latin typeface="Baamini" pitchFamily="2" charset="0"/>
              </a:rPr>
              <a:t>fz;fhl;rp</a:t>
            </a:r>
            <a:r>
              <a:rPr lang="en-US" sz="2000" b="1" u="sng" dirty="0">
                <a:solidFill>
                  <a:srgbClr val="44546A"/>
                </a:solidFill>
                <a:latin typeface="Baamini" pitchFamily="2" charset="0"/>
              </a:rPr>
              <a:t> - </a:t>
            </a:r>
            <a:r>
              <a:rPr lang="en-US" sz="2000" b="1" u="sng" dirty="0" smtClean="0">
                <a:solidFill>
                  <a:srgbClr val="44546A"/>
                </a:solidFill>
                <a:latin typeface="Baamini" pitchFamily="2" charset="0"/>
              </a:rPr>
              <a:t>2019</a:t>
            </a:r>
            <a:endParaRPr lang="en-US" dirty="0" smtClean="0">
              <a:latin typeface="Baamini" pitchFamily="2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44546A"/>
                </a:solidFill>
                <a:latin typeface="Baamini" pitchFamily="2" charset="0"/>
              </a:rPr>
              <a:t> </a:t>
            </a:r>
            <a:endParaRPr lang="en-US" dirty="0" smtClean="0">
              <a:latin typeface="Baamini" pitchFamily="2" charset="0"/>
            </a:endParaRPr>
          </a:p>
          <a:p>
            <a:pPr marL="64135" marR="6413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lk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    	 :   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khtl;l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Kfhikj;Jt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mgptpUj;jp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gapw;rp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epiyak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400" dirty="0" smtClean="0"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4135">
              <a:lnSpc>
                <a:spcPct val="150000"/>
              </a:lnSpc>
            </a:pP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	    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(District Management Development Training Centre)</a:t>
            </a:r>
            <a:endParaRPr lang="en-US" sz="1400" dirty="0"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135" marR="6413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     </a:t>
            </a: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gioa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g+q;fh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tPjp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&gt; </a:t>
            </a: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aho;g;ghzk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;.</a:t>
            </a:r>
            <a:endParaRPr lang="en-US" sz="1400" dirty="0"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135" marR="6413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jpfjp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  2019.03.29</a:t>
            </a:r>
            <a:endParaRPr lang="en-US" sz="1400" dirty="0"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135" marR="6413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Neuk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   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  9.00am – 12.10pm</a:t>
            </a:r>
            <a:endParaRPr lang="en-US" sz="1400" dirty="0"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135" marR="6413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epjp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xJf;fPL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 :   </a:t>
            </a:r>
            <a:r>
              <a:rPr lang="en-US" dirty="0">
                <a:solidFill>
                  <a:srgbClr val="44546A"/>
                </a:solidFill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18,000/-</a:t>
            </a:r>
            <a:endParaRPr lang="en-US" sz="1400" dirty="0">
              <a:effectLst/>
              <a:latin typeface="Baamini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Child D\2019\Awareness programme\Aruna Dakina Rata\CC2019\startup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33"/>
          <a:stretch/>
        </p:blipFill>
        <p:spPr bwMode="auto">
          <a:xfrm>
            <a:off x="641858" y="1762234"/>
            <a:ext cx="504825" cy="582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D:\Child D\2019\Awareness programme\Aruna Dakina Rata\CC2019\startup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9"/>
          <a:stretch/>
        </p:blipFill>
        <p:spPr bwMode="auto">
          <a:xfrm>
            <a:off x="7668344" y="1759757"/>
            <a:ext cx="609600" cy="604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1201782"/>
            <a:ext cx="8143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sz="2800" b="1" spc="50" dirty="0" smtClean="0">
                <a:ln w="11430"/>
                <a:solidFill>
                  <a:schemeClr val="accent2"/>
                </a:solidFill>
              </a:rPr>
              <a:t>“</a:t>
            </a:r>
            <a:r>
              <a:rPr lang="en-US" sz="2800" b="1" spc="50" dirty="0" err="1" smtClean="0">
                <a:ln w="11430"/>
                <a:solidFill>
                  <a:schemeClr val="accent2"/>
                </a:solidFill>
              </a:rPr>
              <a:t>Aruna</a:t>
            </a:r>
            <a:r>
              <a:rPr lang="en-US" sz="2800" b="1" spc="50" dirty="0" smtClean="0">
                <a:ln w="11430"/>
                <a:solidFill>
                  <a:schemeClr val="accent2"/>
                </a:solidFill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accent2"/>
                </a:solidFill>
              </a:rPr>
              <a:t>Thakida</a:t>
            </a:r>
            <a:r>
              <a:rPr lang="en-US" sz="2800" b="1" spc="50" dirty="0" smtClean="0">
                <a:ln w="11430"/>
                <a:solidFill>
                  <a:schemeClr val="accent2"/>
                </a:solidFill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accent2"/>
                </a:solidFill>
              </a:rPr>
              <a:t>Rada</a:t>
            </a:r>
            <a:r>
              <a:rPr lang="en-US" sz="2800" b="1" spc="50" dirty="0" smtClean="0">
                <a:ln w="11430"/>
                <a:solidFill>
                  <a:schemeClr val="accent2"/>
                </a:solidFill>
              </a:rPr>
              <a:t>” Drawing Competition </a:t>
            </a:r>
            <a:endParaRPr lang="en-US" sz="2800" b="1" spc="50" dirty="0">
              <a:ln w="11430"/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4044" y="42517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32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</a:p>
        </p:txBody>
      </p:sp>
    </p:spTree>
    <p:extLst>
      <p:ext uri="{BB962C8B-B14F-4D97-AF65-F5344CB8AC3E}">
        <p14:creationId xmlns:p14="http://schemas.microsoft.com/office/powerpoint/2010/main" val="405215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5745" y="332656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32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6266" y="1040542"/>
            <a:ext cx="8143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b="1" spc="50" dirty="0" smtClean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</a:rPr>
              <a:t>2. “</a:t>
            </a:r>
            <a:r>
              <a:rPr lang="en-US" sz="2400" b="1" spc="50" dirty="0" err="1" smtClean="0">
                <a:ln w="11430"/>
                <a:solidFill>
                  <a:schemeClr val="accent2"/>
                </a:solidFill>
              </a:rPr>
              <a:t>Velikeliyan</a:t>
            </a:r>
            <a:r>
              <a:rPr lang="en-US" sz="2400" b="1" spc="50" dirty="0" smtClean="0">
                <a:ln w="11430"/>
                <a:solidFill>
                  <a:schemeClr val="accent2"/>
                </a:solidFill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accent2"/>
                </a:solidFill>
              </a:rPr>
              <a:t>Pidu</a:t>
            </a:r>
            <a:r>
              <a:rPr lang="en-US" sz="2400" b="1" spc="50" dirty="0" smtClean="0">
                <a:ln w="11430"/>
                <a:solidFill>
                  <a:schemeClr val="accent2"/>
                </a:solidFill>
              </a:rPr>
              <a:t> </a:t>
            </a:r>
            <a:r>
              <a:rPr lang="en-US" sz="2400" b="1" spc="50" dirty="0" err="1" smtClean="0">
                <a:ln w="11430"/>
                <a:solidFill>
                  <a:schemeClr val="accent2"/>
                </a:solidFill>
              </a:rPr>
              <a:t>Atharata</a:t>
            </a:r>
            <a:r>
              <a:rPr lang="en-US" sz="2400" b="1" spc="50" dirty="0" smtClean="0">
                <a:ln w="11430"/>
                <a:solidFill>
                  <a:schemeClr val="accent2"/>
                </a:solidFill>
              </a:rPr>
              <a:t>” </a:t>
            </a:r>
            <a:endParaRPr lang="en-US" sz="2400" b="1" spc="50" dirty="0">
              <a:ln w="11430"/>
              <a:solidFill>
                <a:schemeClr val="accent2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523035"/>
              </p:ext>
            </p:extLst>
          </p:nvPr>
        </p:nvGraphicFramePr>
        <p:xfrm>
          <a:off x="1258922" y="1502207"/>
          <a:ext cx="7056784" cy="425500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56784"/>
              </a:tblGrid>
              <a:tr h="3713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600" u="none" strike="noStrike" kern="0" cap="all" dirty="0">
                          <a:effectLst/>
                          <a:latin typeface="Baamini" pitchFamily="2" charset="0"/>
                        </a:rPr>
                        <a:t> </a:t>
                      </a:r>
                      <a:endParaRPr lang="en-US" sz="4200" kern="1400" cap="all" dirty="0">
                        <a:effectLst/>
                        <a:latin typeface="Baamini" pitchFamily="2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600" u="sng" kern="0" cap="all" dirty="0" smtClean="0">
                          <a:effectLst/>
                          <a:latin typeface="Baamini" pitchFamily="2" charset="0"/>
                        </a:rPr>
                        <a:t>“</a:t>
                      </a:r>
                      <a:r>
                        <a:rPr lang="en-US" sz="2000" u="sng" kern="0" cap="none" dirty="0" err="1" smtClean="0">
                          <a:effectLst/>
                          <a:latin typeface="Baamini" pitchFamily="2" charset="0"/>
                        </a:rPr>
                        <a:t>ntypnfypad</a:t>
                      </a:r>
                      <a:r>
                        <a:rPr lang="en-US" sz="2000" u="sng" kern="0" cap="none" dirty="0" smtClean="0">
                          <a:effectLst/>
                          <a:latin typeface="Baamini" pitchFamily="2" charset="0"/>
                        </a:rPr>
                        <a:t>; </a:t>
                      </a:r>
                      <a:r>
                        <a:rPr lang="en-US" sz="2000" u="sng" kern="0" cap="none" dirty="0" err="1" smtClean="0">
                          <a:effectLst/>
                          <a:latin typeface="Baamini" pitchFamily="2" charset="0"/>
                        </a:rPr>
                        <a:t>gpL</a:t>
                      </a:r>
                      <a:r>
                        <a:rPr lang="en-US" sz="2000" u="sng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u="sng" kern="0" cap="none" dirty="0" err="1" smtClean="0">
                          <a:effectLst/>
                          <a:latin typeface="Baamini" pitchFamily="2" charset="0"/>
                        </a:rPr>
                        <a:t>mjul</a:t>
                      </a:r>
                      <a:r>
                        <a:rPr lang="en-US" sz="1600" u="sng" kern="0" cap="all" dirty="0" smtClean="0">
                          <a:effectLst/>
                          <a:latin typeface="Baamini" pitchFamily="2" charset="0"/>
                        </a:rPr>
                        <a:t>” </a:t>
                      </a:r>
                      <a:endParaRPr lang="en-US" sz="4200" kern="1400" cap="all" dirty="0">
                        <a:effectLst/>
                        <a:latin typeface="Baamini" pitchFamily="2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2200" u="sng" kern="0" cap="none" dirty="0" err="1" smtClean="0">
                          <a:effectLst/>
                          <a:latin typeface="Baamini" pitchFamily="2" charset="0"/>
                        </a:rPr>
                        <a:t>rpWtu</a:t>
                      </a:r>
                      <a:r>
                        <a:rPr lang="en-US" sz="2200" u="sng" kern="0" cap="none" dirty="0" smtClean="0">
                          <a:effectLst/>
                          <a:latin typeface="Baamini" pitchFamily="2" charset="0"/>
                        </a:rPr>
                        <a:t>; </a:t>
                      </a:r>
                      <a:r>
                        <a:rPr lang="en-US" sz="2200" u="sng" kern="0" cap="none" dirty="0" err="1" smtClean="0">
                          <a:effectLst/>
                          <a:latin typeface="Baamini" pitchFamily="2" charset="0"/>
                        </a:rPr>
                        <a:t>Nea</a:t>
                      </a:r>
                      <a:r>
                        <a:rPr lang="en-US" sz="2200" u="sng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200" u="sng" kern="0" cap="none" dirty="0" err="1" smtClean="0">
                          <a:effectLst/>
                          <a:latin typeface="Baamini" pitchFamily="2" charset="0"/>
                        </a:rPr>
                        <a:t>fy;tp</a:t>
                      </a:r>
                      <a:r>
                        <a:rPr lang="en-US" sz="2200" u="sng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200" u="sng" kern="0" cap="none" dirty="0" err="1" smtClean="0">
                          <a:effectLst/>
                          <a:latin typeface="Baamini" pitchFamily="2" charset="0"/>
                        </a:rPr>
                        <a:t>gw;wpa</a:t>
                      </a:r>
                      <a:r>
                        <a:rPr lang="en-US" sz="2200" u="sng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200" u="sng" kern="0" cap="none" dirty="0" err="1" smtClean="0">
                          <a:effectLst/>
                          <a:latin typeface="Baamini" pitchFamily="2" charset="0"/>
                        </a:rPr>
                        <a:t>tpopg;gzu;T</a:t>
                      </a:r>
                      <a:r>
                        <a:rPr lang="en-US" sz="2200" u="sng" kern="0" cap="none" dirty="0" smtClean="0">
                          <a:effectLst/>
                          <a:latin typeface="Baamini" pitchFamily="2" charset="0"/>
                        </a:rPr>
                        <a:t> </a:t>
                      </a:r>
                      <a:endParaRPr lang="en-US" sz="4200" kern="1400" cap="none" dirty="0" smtClean="0">
                        <a:effectLst/>
                        <a:latin typeface="Baamini" pitchFamily="2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800" u="sng" kern="0" cap="none" dirty="0" err="1" smtClean="0">
                          <a:effectLst/>
                          <a:latin typeface="Baamini" pitchFamily="2" charset="0"/>
                        </a:rPr>
                        <a:t>khjpupr</a:t>
                      </a:r>
                      <a:r>
                        <a:rPr lang="en-US" sz="1800" u="sng" kern="0" cap="none" dirty="0" smtClean="0">
                          <a:effectLst/>
                          <a:latin typeface="Baamini" pitchFamily="2" charset="0"/>
                        </a:rPr>
                        <a:t>; </a:t>
                      </a:r>
                      <a:r>
                        <a:rPr lang="en-US" sz="1800" u="sng" kern="0" cap="none" dirty="0" err="1" smtClean="0">
                          <a:effectLst/>
                          <a:latin typeface="Baamini" pitchFamily="2" charset="0"/>
                        </a:rPr>
                        <a:t>nraw;jpl;lk</a:t>
                      </a:r>
                      <a:r>
                        <a:rPr lang="en-US" sz="1800" u="sng" kern="0" cap="none" dirty="0" smtClean="0">
                          <a:effectLst/>
                          <a:latin typeface="Baamini" pitchFamily="2" charset="0"/>
                        </a:rPr>
                        <a:t>; - 2019</a:t>
                      </a:r>
                      <a:endParaRPr lang="en-US" sz="4200" kern="1400" cap="none" dirty="0" smtClean="0">
                        <a:effectLst/>
                        <a:latin typeface="Baamini" pitchFamily="2" charset="0"/>
                      </a:endParaRPr>
                    </a:p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cap="none" dirty="0" smtClean="0">
                          <a:effectLst/>
                          <a:latin typeface="Baamini" pitchFamily="2" charset="0"/>
                        </a:rPr>
                        <a:t> </a:t>
                      </a:r>
                      <a:endParaRPr lang="en-US" sz="4200" kern="1400" cap="all" dirty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 smtClean="0">
                          <a:effectLst/>
                          <a:latin typeface="Baamini" pitchFamily="2" charset="0"/>
                        </a:rPr>
                        <a:t> ,</a:t>
                      </a:r>
                      <a:r>
                        <a:rPr lang="en-US" sz="1600" baseline="0" dirty="0" err="1" smtClean="0">
                          <a:effectLst/>
                          <a:latin typeface="Baamini" pitchFamily="2" charset="0"/>
                        </a:rPr>
                        <a:t>lk</a:t>
                      </a:r>
                      <a:r>
                        <a:rPr lang="en-US" sz="1600" baseline="0" dirty="0" smtClean="0">
                          <a:effectLst/>
                          <a:latin typeface="Baamini" pitchFamily="2" charset="0"/>
                        </a:rPr>
                        <a:t>;</a:t>
                      </a:r>
                      <a:r>
                        <a:rPr lang="en-US" sz="1600" dirty="0" smtClean="0">
                          <a:effectLst/>
                          <a:latin typeface="Baamini" pitchFamily="2" charset="0"/>
                        </a:rPr>
                        <a:t>      </a:t>
                      </a:r>
                      <a:r>
                        <a:rPr lang="en-US" sz="1400" dirty="0">
                          <a:effectLst/>
                          <a:latin typeface="Baamini" pitchFamily="2" charset="0"/>
                        </a:rPr>
                        <a:t>: </a:t>
                      </a:r>
                      <a:r>
                        <a:rPr lang="en-US" sz="1400" dirty="0" smtClean="0">
                          <a:effectLst/>
                          <a:latin typeface="Baamini" pitchFamily="2" charset="0"/>
                        </a:rPr>
                        <a:t>  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khtl;l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Kfhikj;Jt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mgptpUj;jp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gapw;rp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Baamini" pitchFamily="2" charset="0"/>
                        </a:rPr>
                        <a:t>epiyak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;</a:t>
                      </a: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+mj-lt"/>
                        </a:rPr>
                        <a:t>             </a:t>
                      </a:r>
                      <a:r>
                        <a:rPr lang="en-US" sz="1800" dirty="0" smtClean="0">
                          <a:effectLst/>
                          <a:latin typeface="+mj-lt"/>
                        </a:rPr>
                        <a:t>(District </a:t>
                      </a:r>
                      <a:r>
                        <a:rPr lang="en-US" sz="1800" dirty="0">
                          <a:effectLst/>
                          <a:latin typeface="+mj-lt"/>
                        </a:rPr>
                        <a:t>Management Development Training Centre)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         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gioa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g+q;fh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tPjp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&gt;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aho;g;ghzk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;.</a:t>
                      </a:r>
                      <a:endParaRPr lang="en-US" sz="1600" dirty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jpfjp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  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:   2019.04.04</a:t>
                      </a:r>
                      <a:endParaRPr lang="en-US" sz="1600" dirty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Neuk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;    </a:t>
                      </a:r>
                      <a:r>
                        <a:rPr lang="en-US" sz="1800" dirty="0" smtClean="0">
                          <a:effectLst/>
                          <a:latin typeface="Baamini" pitchFamily="2" charset="0"/>
                        </a:rPr>
                        <a:t>  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:   9.00am – 02.10pm</a:t>
                      </a:r>
                      <a:endParaRPr lang="en-US" sz="1600" dirty="0">
                        <a:effectLst/>
                        <a:latin typeface="Baamini" pitchFamily="2" charset="0"/>
                      </a:endParaRPr>
                    </a:p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epjp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Baamini" pitchFamily="2" charset="0"/>
                        </a:rPr>
                        <a:t>xJf;fPL</a:t>
                      </a:r>
                      <a:r>
                        <a:rPr lang="en-US" sz="1800" dirty="0">
                          <a:effectLst/>
                          <a:latin typeface="Baamini" pitchFamily="2" charset="0"/>
                        </a:rPr>
                        <a:t>   : 25,000/-</a:t>
                      </a:r>
                      <a:endParaRPr lang="en-US" sz="1600" dirty="0">
                        <a:solidFill>
                          <a:srgbClr val="44546A"/>
                        </a:solidFill>
                        <a:effectLst/>
                        <a:latin typeface="Baamini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284208">
                <a:tc>
                  <a:txBody>
                    <a:bodyPr/>
                    <a:lstStyle/>
                    <a:p>
                      <a:pPr marL="64135" marR="64135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14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3122" name="Picture 19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9"/>
          <a:stretch>
            <a:fillRect/>
          </a:stretch>
        </p:blipFill>
        <p:spPr bwMode="auto">
          <a:xfrm>
            <a:off x="7596336" y="1902471"/>
            <a:ext cx="609600" cy="6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20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33"/>
          <a:stretch>
            <a:fillRect/>
          </a:stretch>
        </p:blipFill>
        <p:spPr bwMode="auto">
          <a:xfrm>
            <a:off x="1331640" y="1924696"/>
            <a:ext cx="504825" cy="5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3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304" y="107547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32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542573"/>
              </p:ext>
            </p:extLst>
          </p:nvPr>
        </p:nvGraphicFramePr>
        <p:xfrm>
          <a:off x="539552" y="1700808"/>
          <a:ext cx="7498586" cy="440131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498586"/>
              </a:tblGrid>
              <a:tr h="3844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1800" u="none" strike="noStrike" kern="0" cap="all" dirty="0">
                          <a:effectLst/>
                        </a:rPr>
                        <a:t> </a:t>
                      </a:r>
                      <a:endParaRPr lang="en-US" sz="4400" kern="1400" cap="all" dirty="0">
                        <a:effectLst/>
                      </a:endParaRPr>
                    </a:p>
                    <a:p>
                      <a:pPr algn="ctr"/>
                      <a:r>
                        <a:rPr lang="en-US" sz="2800" kern="1200" dirty="0" err="1" smtClean="0">
                          <a:effectLst/>
                          <a:latin typeface="Baamini" pitchFamily="2" charset="0"/>
                        </a:rPr>
                        <a:t>Kd;gps;isg;gUt</a:t>
                      </a:r>
                      <a:r>
                        <a:rPr lang="en-US" sz="28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800" kern="1200" dirty="0" err="1" smtClean="0">
                          <a:effectLst/>
                          <a:latin typeface="Baamini" pitchFamily="2" charset="0"/>
                        </a:rPr>
                        <a:t>guhkupg;G</a:t>
                      </a:r>
                      <a:r>
                        <a:rPr lang="en-US" sz="28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800" kern="1200" dirty="0" err="1" smtClean="0">
                          <a:effectLst/>
                          <a:latin typeface="Baamini" pitchFamily="2" charset="0"/>
                        </a:rPr>
                        <a:t>kw;Wk</a:t>
                      </a:r>
                      <a:r>
                        <a:rPr lang="en-US" sz="2800" kern="1200" dirty="0" smtClean="0">
                          <a:effectLst/>
                          <a:latin typeface="Baamini" pitchFamily="2" charset="0"/>
                        </a:rPr>
                        <a:t>; </a:t>
                      </a:r>
                      <a:r>
                        <a:rPr lang="en-US" sz="2800" kern="1200" dirty="0" err="1" smtClean="0">
                          <a:effectLst/>
                          <a:latin typeface="Baamini" pitchFamily="2" charset="0"/>
                        </a:rPr>
                        <a:t>Njrpa</a:t>
                      </a:r>
                      <a:r>
                        <a:rPr lang="en-US" sz="28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800" kern="1200" dirty="0" err="1" smtClean="0">
                          <a:effectLst/>
                          <a:latin typeface="Baamini" pitchFamily="2" charset="0"/>
                        </a:rPr>
                        <a:t>thuk</a:t>
                      </a:r>
                      <a:r>
                        <a:rPr lang="en-US" sz="2800" kern="1200" dirty="0" smtClean="0">
                          <a:effectLst/>
                          <a:latin typeface="Baamini" pitchFamily="2" charset="0"/>
                        </a:rPr>
                        <a:t>;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86200" algn="l"/>
                        </a:tabLst>
                      </a:pPr>
                      <a:r>
                        <a:rPr lang="en-US" sz="2800" u="sng" kern="0" cap="none" dirty="0" smtClean="0">
                          <a:effectLst/>
                          <a:latin typeface="Baamini" pitchFamily="2" charset="0"/>
                        </a:rPr>
                        <a:t>2019</a:t>
                      </a:r>
                      <a:endParaRPr lang="en-US" sz="2800" kern="1400" cap="none" dirty="0" smtClean="0">
                        <a:effectLst/>
                        <a:latin typeface="Baamini" pitchFamily="2" charset="0"/>
                      </a:endParaRPr>
                    </a:p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cap="none" dirty="0" smtClean="0">
                          <a:effectLst/>
                          <a:latin typeface="Baamini" pitchFamily="2" charset="0"/>
                        </a:rPr>
                        <a:t> </a:t>
                      </a:r>
                      <a:endParaRPr lang="en-US" sz="4400" kern="1400" cap="all" dirty="0">
                        <a:effectLst/>
                        <a:latin typeface="Baamini" pitchFamily="2" charset="0"/>
                      </a:endParaRPr>
                    </a:p>
                    <a:p>
                      <a:r>
                        <a:rPr lang="en-US" sz="18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,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lk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;           :   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gioa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g+q;fh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&gt;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aho;g;ghzk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;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                    (</a:t>
                      </a:r>
                      <a:r>
                        <a:rPr lang="en-US" sz="2000" kern="1200" dirty="0" smtClean="0">
                          <a:effectLst/>
                          <a:latin typeface="+mn-lt"/>
                        </a:rPr>
                        <a:t>Old</a:t>
                      </a:r>
                      <a:r>
                        <a:rPr lang="en-US" sz="2000" kern="1200" baseline="0" dirty="0" smtClean="0">
                          <a:effectLst/>
                          <a:latin typeface="+mn-lt"/>
                        </a:rPr>
                        <a:t> Park)</a:t>
                      </a:r>
                      <a:endParaRPr lang="en-US" sz="2000" kern="1200" dirty="0" smtClean="0">
                        <a:effectLst/>
                        <a:latin typeface="+mn-lt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jpfjp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   </a:t>
                      </a:r>
                      <a:r>
                        <a:rPr lang="en-US" sz="2000" kern="12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:   2019.07.15 (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jpq;fl;fpoik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)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Neuk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;            </a:t>
                      </a:r>
                      <a:r>
                        <a:rPr lang="en-US" sz="2000" kern="1200" dirty="0" smtClean="0">
                          <a:effectLst/>
                          <a:latin typeface="+mn-lt"/>
                        </a:rPr>
                        <a:t>:       9.00am – 01.00pm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epjp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kern="1200" dirty="0" err="1" smtClean="0">
                          <a:effectLst/>
                          <a:latin typeface="Baamini" pitchFamily="2" charset="0"/>
                        </a:rPr>
                        <a:t>xJf;fPL</a:t>
                      </a:r>
                      <a:r>
                        <a:rPr lang="en-US" sz="2000" kern="1200" dirty="0" smtClean="0">
                          <a:effectLst/>
                          <a:latin typeface="Baamini" pitchFamily="2" charset="0"/>
                        </a:rPr>
                        <a:t>      :   </a:t>
                      </a:r>
                      <a:r>
                        <a:rPr lang="en-US" sz="2000" kern="1200" baseline="0" dirty="0" smtClean="0">
                          <a:effectLst/>
                          <a:latin typeface="Baamini" pitchFamily="2" charset="0"/>
                        </a:rPr>
                        <a:t> </a:t>
                      </a:r>
                      <a:r>
                        <a:rPr lang="en-US" sz="2000" kern="1200" dirty="0" smtClean="0">
                          <a:effectLst/>
                          <a:latin typeface="+mn-lt"/>
                        </a:rPr>
                        <a:t>20,000/-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000" kern="1200" dirty="0" smtClean="0">
                          <a:effectLst/>
                        </a:rPr>
                        <a:t> 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Bamini" pitchFamily="2" charset="0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3122" name="Picture 19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9"/>
          <a:stretch>
            <a:fillRect/>
          </a:stretch>
        </p:blipFill>
        <p:spPr bwMode="auto">
          <a:xfrm>
            <a:off x="7308304" y="1409975"/>
            <a:ext cx="609600" cy="6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20" descr="start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33"/>
          <a:stretch>
            <a:fillRect/>
          </a:stretch>
        </p:blipFill>
        <p:spPr bwMode="auto">
          <a:xfrm>
            <a:off x="899592" y="1409975"/>
            <a:ext cx="504825" cy="5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-108520" y="692322"/>
            <a:ext cx="9010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3. “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Kd;gps;isg;gUt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Njrpa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 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thuk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;”</a:t>
            </a:r>
            <a:endParaRPr lang="en-US" sz="28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30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284215"/>
            <a:ext cx="9010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“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rpWtu;fisg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; 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ghJfhg;Nghk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; </a:t>
            </a:r>
            <a:r>
              <a:rPr lang="en-US" sz="28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Ntiyj;jpl;lk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  <a:cs typeface="Times New Roman" panose="02020603050405020304" pitchFamily="18" charset="0"/>
              </a:rPr>
              <a:t>;</a:t>
            </a:r>
            <a:r>
              <a:rPr lang="en-US" sz="28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amini" pitchFamily="2" charset="0"/>
              </a:rPr>
              <a:t>”</a:t>
            </a:r>
            <a:endParaRPr lang="en-US" sz="28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aamini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41652" y="756728"/>
            <a:ext cx="8143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b="1" spc="50" dirty="0" smtClean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</a:rPr>
              <a:t>4. “</a:t>
            </a:r>
            <a:r>
              <a:rPr lang="en-US" sz="2400" b="1" spc="50" dirty="0" smtClean="0">
                <a:ln w="11430"/>
                <a:solidFill>
                  <a:schemeClr val="accent2"/>
                </a:solidFill>
              </a:rPr>
              <a:t>Lets Protect Children” </a:t>
            </a:r>
            <a:endParaRPr lang="en-US" sz="2400" b="1" spc="50" dirty="0">
              <a:ln w="11430"/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49069" y="58375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US" sz="32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Awareness </a:t>
            </a:r>
            <a:r>
              <a:rPr lang="en-US" sz="3200" b="1" spc="50" dirty="0" err="1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Programme</a:t>
            </a:r>
            <a:endParaRPr lang="en-US" sz="3200" b="1" spc="50" dirty="0" smtClean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2253230"/>
            <a:ext cx="806489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Pregnant Mothers at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Pommaiveli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Clinic – 23.08.2019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6379" y="3068960"/>
            <a:ext cx="7272808" cy="239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Preschool Parents at Trinity Tiny Tot Preschool – 23.08.2019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Awareness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about healthy life by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Thayalini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Preschool parents at Trinity Tiny Tot Preschool </a:t>
            </a:r>
          </a:p>
          <a:p>
            <a:pPr marL="285750" marR="0" lvl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Arial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Childhood Development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Parents at J/83 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GN Division – 23.08.2019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0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5906</TotalTime>
  <Words>1424</Words>
  <Application>Microsoft Office PowerPoint</Application>
  <PresentationFormat>On-screen Show (4:3)</PresentationFormat>
  <Paragraphs>893</Paragraphs>
  <Slides>24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Morning Meals Programme - 2019</vt:lpstr>
      <vt:lpstr>Morning Meals Programme - 2019</vt:lpstr>
      <vt:lpstr> Morning Meals Programme  (32 preschools) - 2019</vt:lpstr>
      <vt:lpstr>Monthly Expenditure for Morning Meals Programme - 2019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Early Childhood Development  Project</vt:lpstr>
      <vt:lpstr>PowerPoint Presentation</vt:lpstr>
      <vt:lpstr>PowerPoint Presentation</vt:lpstr>
      <vt:lpstr>PowerPoint Presentation</vt:lpstr>
      <vt:lpstr>Pregnant Mothers Programme </vt:lpstr>
      <vt:lpstr>PowerPoint Presentation</vt:lpstr>
      <vt:lpstr>Monthly Expenditure of Pregnant Mothers Voucher 2018/2019</vt:lpstr>
      <vt:lpstr>PowerPoint Presentation</vt:lpstr>
      <vt:lpstr>4.Other Activities …….    1.Drawing Works at Child &amp; Women Unit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report 2018  January to June</dc:title>
  <dc:creator>crpo crpo</dc:creator>
  <cp:lastModifiedBy>ICT Unit Ds Jaffna</cp:lastModifiedBy>
  <cp:revision>454</cp:revision>
  <cp:lastPrinted>2020-01-09T17:52:21Z</cp:lastPrinted>
  <dcterms:created xsi:type="dcterms:W3CDTF">2018-07-09T04:03:13Z</dcterms:created>
  <dcterms:modified xsi:type="dcterms:W3CDTF">2020-11-04T05:10:03Z</dcterms:modified>
</cp:coreProperties>
</file>