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handoutMasterIdLst>
    <p:handoutMasterId r:id="rId13"/>
  </p:handoutMasterIdLst>
  <p:sldIdLst>
    <p:sldId id="290" r:id="rId2"/>
    <p:sldId id="303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8" autoAdjust="0"/>
    <p:restoredTop sz="94380" autoAdjust="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263F8D-5842-450D-9F08-3E19B6D8F834}" type="datetimeFigureOut">
              <a:rPr lang="en-US" smtClean="0"/>
              <a:t>11/3/2020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53F098-3CCA-4550-8BC2-177DD102E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0722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8DCA91-AE2D-4C21-950A-B90651215AE5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186018-9E47-468E-99B9-8760E7340E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87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186018-9E47-468E-99B9-8760E7340EE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799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70496B-1F46-479D-A28D-48E0B5A2E3F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47589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70496B-1F46-479D-A28D-48E0B5A2E3F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18501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70496B-1F46-479D-A28D-48E0B5A2E3F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324026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70496B-1F46-479D-A28D-48E0B5A2E3F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089426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70496B-1F46-479D-A28D-48E0B5A2E3F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472165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70496B-1F46-479D-A28D-48E0B5A2E3F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250751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70496B-1F46-479D-A28D-48E0B5A2E3F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763439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70496B-1F46-479D-A28D-48E0B5A2E3F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62271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36D7-CD56-4D5F-ACA8-12B09C748C64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3EDE5-CC92-438A-AA4A-373170B45E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134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36D7-CD56-4D5F-ACA8-12B09C748C64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3EDE5-CC92-438A-AA4A-373170B45E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423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36D7-CD56-4D5F-ACA8-12B09C748C64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3EDE5-CC92-438A-AA4A-373170B45E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687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36D7-CD56-4D5F-ACA8-12B09C748C64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3EDE5-CC92-438A-AA4A-373170B45E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991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36D7-CD56-4D5F-ACA8-12B09C748C64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3EDE5-CC92-438A-AA4A-373170B45E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330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36D7-CD56-4D5F-ACA8-12B09C748C64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3EDE5-CC92-438A-AA4A-373170B45E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993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36D7-CD56-4D5F-ACA8-12B09C748C64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3EDE5-CC92-438A-AA4A-373170B45E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809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36D7-CD56-4D5F-ACA8-12B09C748C64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3EDE5-CC92-438A-AA4A-373170B45E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958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36D7-CD56-4D5F-ACA8-12B09C748C64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3EDE5-CC92-438A-AA4A-373170B45E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308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36D7-CD56-4D5F-ACA8-12B09C748C64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3EDE5-CC92-438A-AA4A-373170B45E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583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36D7-CD56-4D5F-ACA8-12B09C748C64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3EDE5-CC92-438A-AA4A-373170B45E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305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736D7-CD56-4D5F-ACA8-12B09C748C64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3EDE5-CC92-438A-AA4A-373170B45E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023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1F01D-7F41-41AC-85BB-58978C1378F2}" type="datetime1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3EDE5-CC92-438A-AA4A-373170B45E92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0" y="914400"/>
            <a:ext cx="7772400" cy="4495800"/>
          </a:xfrm>
        </p:spPr>
        <p:txBody>
          <a:bodyPr>
            <a:noAutofit/>
          </a:bodyPr>
          <a:lstStyle/>
          <a:p>
            <a:pPr lvl="0"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DIVISIONAL 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SECRETARIAT 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JAFFNA </a:t>
            </a:r>
            <a:b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FISHERIES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Development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Programe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Progress </a:t>
            </a:r>
            <a:b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2019</a:t>
            </a:r>
            <a:b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62000" y="685800"/>
            <a:ext cx="7467600" cy="4876800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39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371600" y="533400"/>
            <a:ext cx="7772400" cy="129857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Ministry of National Policies, Economic Affairs, Resettlement &amp; Rehabilitation, Northern Province Development , Vocational Training &amp; Skills Development &amp;  Youth Affairs.  </a:t>
            </a:r>
            <a:b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Name of the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Programme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Purchasing of fishing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equipments</a:t>
            </a: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400" y="1831300"/>
            <a:ext cx="80772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AutoNum type="arabicPeriod"/>
            </a:pPr>
            <a:r>
              <a:rPr lang="en-US" sz="1400" dirty="0" smtClean="0"/>
              <a:t>Name of the Project 	:  Purchasing of fishing equipment</a:t>
            </a:r>
          </a:p>
          <a:p>
            <a:pPr marL="342900" lvl="0" indent="-342900">
              <a:buAutoNum type="arabicPeriod"/>
            </a:pPr>
            <a:r>
              <a:rPr lang="en-US" sz="1400" dirty="0" smtClean="0"/>
              <a:t>Vote Head		: 104-2-14-48-2202</a:t>
            </a:r>
            <a:endParaRPr lang="en-US" sz="1400" dirty="0"/>
          </a:p>
          <a:p>
            <a:pPr lvl="0"/>
            <a:r>
              <a:rPr lang="en-US" sz="1400" dirty="0" smtClean="0"/>
              <a:t>3.  </a:t>
            </a:r>
            <a:r>
              <a:rPr lang="en-US" sz="1400" dirty="0" err="1" smtClean="0"/>
              <a:t>D.S.Division</a:t>
            </a:r>
            <a:r>
              <a:rPr lang="en-US" sz="1400" dirty="0" smtClean="0"/>
              <a:t>		: Jaffna</a:t>
            </a:r>
          </a:p>
          <a:p>
            <a:r>
              <a:rPr lang="en-US" sz="1400" dirty="0" smtClean="0"/>
              <a:t>4.  </a:t>
            </a:r>
            <a:r>
              <a:rPr lang="en-US" sz="1400" dirty="0" err="1" smtClean="0"/>
              <a:t>G.N.Division</a:t>
            </a:r>
            <a:r>
              <a:rPr lang="en-US" sz="1400" dirty="0" smtClean="0"/>
              <a:t>		: J/61,J/62, J/64-J/72,J/81,J/83-J/85</a:t>
            </a:r>
          </a:p>
          <a:p>
            <a:pPr lvl="0"/>
            <a:r>
              <a:rPr lang="en-US" sz="1400" dirty="0" smtClean="0"/>
              <a:t>5.  </a:t>
            </a:r>
            <a:r>
              <a:rPr lang="en-US" sz="1400" dirty="0"/>
              <a:t>Implementing </a:t>
            </a:r>
            <a:r>
              <a:rPr lang="en-US" sz="1400" dirty="0" smtClean="0"/>
              <a:t>Agency	: DS office Jaffna</a:t>
            </a:r>
          </a:p>
          <a:p>
            <a:pPr lvl="0"/>
            <a:r>
              <a:rPr lang="en-US" sz="1400" dirty="0" smtClean="0"/>
              <a:t>6.  Total Allocation	Rs	: </a:t>
            </a:r>
            <a:r>
              <a:rPr lang="en-US" sz="1400" dirty="0" err="1" smtClean="0"/>
              <a:t>Rs</a:t>
            </a:r>
            <a:r>
              <a:rPr lang="en-US" sz="1400" dirty="0" smtClean="0"/>
              <a:t> 15,000,000.00</a:t>
            </a:r>
          </a:p>
          <a:p>
            <a:pPr lvl="0"/>
            <a:r>
              <a:rPr lang="en-US" sz="1400" dirty="0"/>
              <a:t>7</a:t>
            </a:r>
            <a:r>
              <a:rPr lang="en-US" sz="1400" dirty="0" smtClean="0"/>
              <a:t>.  Total Estimate cost   </a:t>
            </a:r>
            <a:r>
              <a:rPr lang="en-US" sz="1400" dirty="0" err="1" smtClean="0"/>
              <a:t>Rs</a:t>
            </a:r>
            <a:r>
              <a:rPr lang="en-US" sz="1400" dirty="0" smtClean="0"/>
              <a:t>	: </a:t>
            </a:r>
            <a:r>
              <a:rPr lang="en-US" sz="1400" dirty="0" err="1" smtClean="0"/>
              <a:t>Rs</a:t>
            </a:r>
            <a:r>
              <a:rPr lang="en-US" sz="1400" dirty="0" smtClean="0"/>
              <a:t> 14,999,650.42</a:t>
            </a:r>
          </a:p>
          <a:p>
            <a:pPr marL="342900" lvl="0" indent="-342900">
              <a:buAutoNum type="arabicPeriod" startAt="8"/>
            </a:pPr>
            <a:r>
              <a:rPr lang="en-US" sz="1400" dirty="0" smtClean="0"/>
              <a:t>Total Expenditure	: </a:t>
            </a:r>
            <a:r>
              <a:rPr lang="en-US" sz="1400" dirty="0" err="1" smtClean="0"/>
              <a:t>Rs</a:t>
            </a:r>
            <a:r>
              <a:rPr lang="en-US" sz="1400" dirty="0" smtClean="0"/>
              <a:t>.     nil</a:t>
            </a:r>
          </a:p>
          <a:p>
            <a:pPr marL="342900" lvl="0" indent="-342900">
              <a:buAutoNum type="arabicPeriod" startAt="8"/>
            </a:pPr>
            <a:r>
              <a:rPr lang="en-GB" sz="1400" dirty="0" smtClean="0"/>
              <a:t>Bill in hands		:Rs.14,999,650.42</a:t>
            </a:r>
            <a:endParaRPr lang="en-US" sz="1400" dirty="0" smtClean="0"/>
          </a:p>
          <a:p>
            <a:pPr marL="342900" lvl="0" indent="-342900">
              <a:buAutoNum type="arabicPeriod" startAt="8"/>
            </a:pPr>
            <a:r>
              <a:rPr lang="en-US" sz="1400" dirty="0" smtClean="0"/>
              <a:t>Name </a:t>
            </a:r>
            <a:r>
              <a:rPr lang="en-US" sz="1400" dirty="0"/>
              <a:t>of </a:t>
            </a:r>
            <a:r>
              <a:rPr lang="en-US" sz="1400" dirty="0" smtClean="0"/>
              <a:t>Contractor	: </a:t>
            </a:r>
            <a:r>
              <a:rPr lang="en-US" sz="1400" dirty="0" err="1" smtClean="0"/>
              <a:t>Malba</a:t>
            </a:r>
            <a:r>
              <a:rPr lang="en-US" sz="1400" dirty="0" smtClean="0"/>
              <a:t> rope (</a:t>
            </a:r>
            <a:r>
              <a:rPr lang="en-US" sz="1400" dirty="0" err="1" smtClean="0"/>
              <a:t>pvt</a:t>
            </a:r>
            <a:r>
              <a:rPr lang="en-US" sz="1400" dirty="0" smtClean="0"/>
              <a:t>) Ltd, </a:t>
            </a:r>
            <a:r>
              <a:rPr lang="en-US" sz="1400" dirty="0" err="1" smtClean="0"/>
              <a:t>Nefad</a:t>
            </a:r>
            <a:r>
              <a:rPr lang="en-US" sz="1400" dirty="0" smtClean="0"/>
              <a:t> foundation Ltd</a:t>
            </a:r>
          </a:p>
          <a:p>
            <a:pPr lvl="0"/>
            <a:r>
              <a:rPr lang="en-US" sz="1400" dirty="0" smtClean="0"/>
              <a:t>11. Date of Awarding	: December 2019</a:t>
            </a:r>
          </a:p>
          <a:p>
            <a:pPr lvl="0"/>
            <a:r>
              <a:rPr lang="en-US" sz="1400" dirty="0" smtClean="0"/>
              <a:t>12. Date of Completion	: December 2019</a:t>
            </a:r>
          </a:p>
          <a:p>
            <a:pPr lvl="0"/>
            <a:r>
              <a:rPr lang="en-US" sz="1400" dirty="0" smtClean="0"/>
              <a:t>13. </a:t>
            </a:r>
            <a:r>
              <a:rPr lang="en-US" sz="1400" dirty="0"/>
              <a:t>Physical </a:t>
            </a:r>
            <a:r>
              <a:rPr lang="en-US" sz="1400" dirty="0" smtClean="0"/>
              <a:t>Progress</a:t>
            </a:r>
            <a:r>
              <a:rPr lang="en-US" sz="1400" dirty="0"/>
              <a:t> </a:t>
            </a:r>
            <a:r>
              <a:rPr lang="en-US" sz="1400" dirty="0" smtClean="0"/>
              <a:t>(%) 	: 100%</a:t>
            </a:r>
          </a:p>
          <a:p>
            <a:pPr lvl="0"/>
            <a:r>
              <a:rPr lang="en-US" sz="1400" dirty="0" smtClean="0"/>
              <a:t>14. No  of Beneficiaries	: 3000Families</a:t>
            </a:r>
          </a:p>
          <a:p>
            <a:pPr lvl="0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546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399156"/>
              </p:ext>
            </p:extLst>
          </p:nvPr>
        </p:nvGraphicFramePr>
        <p:xfrm>
          <a:off x="1219200" y="1143000"/>
          <a:ext cx="7310107" cy="48186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9215"/>
                <a:gridCol w="1501975"/>
                <a:gridCol w="611642"/>
                <a:gridCol w="1472380"/>
                <a:gridCol w="791682"/>
                <a:gridCol w="1058042"/>
                <a:gridCol w="1085171"/>
              </a:tblGrid>
              <a:tr h="735657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</a:rPr>
                        <a:t>Divisional Secretariat- Jaffna</a:t>
                      </a:r>
                      <a:br>
                        <a:rPr lang="en-US" sz="1500" u="none" strike="noStrike" dirty="0">
                          <a:effectLst/>
                        </a:rPr>
                      </a:br>
                      <a:r>
                        <a:rPr lang="en-US" sz="1500" u="none" strike="noStrike" dirty="0" err="1">
                          <a:effectLst/>
                        </a:rPr>
                        <a:t>Gurunagar</a:t>
                      </a:r>
                      <a:r>
                        <a:rPr lang="en-US" sz="1500" u="none" strike="noStrike" dirty="0">
                          <a:effectLst/>
                        </a:rPr>
                        <a:t> Off shore </a:t>
                      </a:r>
                      <a:r>
                        <a:rPr lang="en-US" sz="1500" u="none" strike="noStrike" dirty="0" err="1">
                          <a:effectLst/>
                        </a:rPr>
                        <a:t>Stratergy</a:t>
                      </a:r>
                      <a:r>
                        <a:rPr lang="en-US" sz="1500" u="none" strike="noStrike" dirty="0">
                          <a:effectLst/>
                        </a:rPr>
                        <a:t> Development project -2018,2019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44" marR="7744" marT="774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749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S.N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Description of work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G.N. Division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Source of Fund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TEC 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Allocation for the year (</a:t>
                      </a:r>
                      <a:r>
                        <a:rPr lang="en-US" sz="1100" u="none" strike="noStrike" dirty="0" err="1">
                          <a:effectLst/>
                        </a:rPr>
                        <a:t>Rs</a:t>
                      </a:r>
                      <a:r>
                        <a:rPr lang="en-US" sz="1100" u="none" strike="noStrike" dirty="0">
                          <a:effectLst/>
                        </a:rPr>
                        <a:t>.)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 Total Expenditure (Rs.)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5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 (Rs. in mn)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98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1.       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Construction of Sorting Hall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J/69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Ministry of National Policies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              18.34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       17,270,807.84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        16,320,689.15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8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2.       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Construction of Sales outlet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J/69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Ministry of National Policies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               3.00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        2,480,897.35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          2,473,499.21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8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3.       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Construction of Mending Hall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J/69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Ministry of National Policies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             12.34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        9,520,342.88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          9,520,342.88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8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4.       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Construction of Fuel Station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J/69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Ministry of National Policies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             11.09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      13,217,765.59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       12,366,560.01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8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5.       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Construction of  Auction Building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J/69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Ministry of National Policies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              14.98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       14,550,000.00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         9,200,046.88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202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6.       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Construction of Gurunagar Jetty Retaining wall and Approach Road Development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J/69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Ministry of Fisheries Aquatic Resources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                3.74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         3,784,000.00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         3,784,000.00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8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7.       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Reconstruction of Mending Hall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J/69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Ministry of Fisheries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                2.00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         2,000,000.00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         1,980,000.00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0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Total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              65.49 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       62,823,813.66 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       55,645,138.13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44" marR="7744" marT="77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7939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0" y="533400"/>
            <a:ext cx="7772400" cy="129857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1800" dirty="0" smtClean="0">
                <a:solidFill>
                  <a:schemeClr val="tx1"/>
                </a:solidFill>
                <a:latin typeface="Arial Narrow" pitchFamily="34" charset="0"/>
              </a:rPr>
              <a:t/>
            </a:r>
            <a:br>
              <a:rPr lang="en-US" sz="1800" dirty="0" smtClean="0">
                <a:solidFill>
                  <a:schemeClr val="tx1"/>
                </a:solidFill>
                <a:latin typeface="Arial Narrow" pitchFamily="34" charset="0"/>
              </a:rPr>
            </a:br>
            <a:r>
              <a:rPr lang="en-US" sz="1800" dirty="0">
                <a:solidFill>
                  <a:schemeClr val="tx1"/>
                </a:solidFill>
                <a:latin typeface="Arial Narrow" pitchFamily="34" charset="0"/>
              </a:rPr>
              <a:t/>
            </a:r>
            <a:br>
              <a:rPr lang="en-US" sz="1800" dirty="0">
                <a:solidFill>
                  <a:schemeClr val="tx1"/>
                </a:solidFill>
                <a:latin typeface="Arial Narrow" pitchFamily="34" charset="0"/>
              </a:rPr>
            </a:br>
            <a:r>
              <a:rPr lang="en-US" sz="1800" dirty="0" smtClean="0">
                <a:solidFill>
                  <a:schemeClr val="tx1"/>
                </a:solidFill>
                <a:latin typeface="Arial Narrow" pitchFamily="34" charset="0"/>
              </a:rPr>
              <a:t>DIVISIONAL </a:t>
            </a:r>
            <a:r>
              <a:rPr lang="en-US" sz="1800" dirty="0">
                <a:solidFill>
                  <a:schemeClr val="tx1"/>
                </a:solidFill>
                <a:latin typeface="Arial Narrow" pitchFamily="34" charset="0"/>
              </a:rPr>
              <a:t>SECRETARIAT - </a:t>
            </a:r>
            <a:r>
              <a:rPr lang="en-US" sz="1800" dirty="0" smtClean="0">
                <a:solidFill>
                  <a:schemeClr val="tx1"/>
                </a:solidFill>
                <a:latin typeface="Arial Narrow" pitchFamily="34" charset="0"/>
              </a:rPr>
              <a:t>JAFFNA</a:t>
            </a:r>
            <a:r>
              <a:rPr lang="en-US" sz="1800" dirty="0">
                <a:solidFill>
                  <a:schemeClr val="tx1"/>
                </a:solidFill>
                <a:latin typeface="Arial Narrow" pitchFamily="34" charset="0"/>
              </a:rPr>
              <a:t/>
            </a:r>
            <a:br>
              <a:rPr lang="en-US" sz="1800" dirty="0">
                <a:solidFill>
                  <a:schemeClr val="tx1"/>
                </a:solidFill>
                <a:latin typeface="Arial Narrow" pitchFamily="34" charset="0"/>
              </a:rPr>
            </a:br>
            <a:r>
              <a:rPr lang="en-US" sz="1800" dirty="0">
                <a:solidFill>
                  <a:schemeClr val="tx1"/>
                </a:solidFill>
                <a:latin typeface="Arial Narrow" pitchFamily="34" charset="0"/>
              </a:rPr>
              <a:t>Ministry </a:t>
            </a:r>
            <a:r>
              <a:rPr lang="en-US" sz="1800" dirty="0" smtClean="0">
                <a:solidFill>
                  <a:schemeClr val="tx1"/>
                </a:solidFill>
                <a:latin typeface="Arial Narrow" pitchFamily="34" charset="0"/>
              </a:rPr>
              <a:t>of National Policies, Economic Affairs, Resettlement &amp; Rehabilitation, Northern Province Development , Vocational Training &amp; Skills Development &amp;  Youth Affairs.  </a:t>
            </a:r>
            <a:br>
              <a:rPr lang="en-US" sz="1800" dirty="0" smtClean="0">
                <a:solidFill>
                  <a:schemeClr val="tx1"/>
                </a:solidFill>
                <a:latin typeface="Arial Narrow" pitchFamily="34" charset="0"/>
              </a:rPr>
            </a:br>
            <a:r>
              <a:rPr lang="en-US" sz="1800" dirty="0" smtClean="0">
                <a:solidFill>
                  <a:schemeClr val="tx1"/>
                </a:solidFill>
                <a:latin typeface="Arial Narrow" pitchFamily="34" charset="0"/>
              </a:rPr>
              <a:t>Name of the </a:t>
            </a:r>
            <a:r>
              <a:rPr lang="en-US" sz="1800" dirty="0" err="1" smtClean="0">
                <a:solidFill>
                  <a:schemeClr val="tx1"/>
                </a:solidFill>
                <a:latin typeface="Arial Narrow" pitchFamily="34" charset="0"/>
              </a:rPr>
              <a:t>Programme</a:t>
            </a:r>
            <a:r>
              <a:rPr lang="en-US" sz="1800" dirty="0" smtClean="0">
                <a:solidFill>
                  <a:schemeClr val="tx1"/>
                </a:solidFill>
                <a:latin typeface="Arial Narrow" pitchFamily="34" charset="0"/>
              </a:rPr>
              <a:t> : Development of Offshore Strategic infrastructure Facilities at </a:t>
            </a:r>
            <a:r>
              <a:rPr lang="en-US" sz="1800" dirty="0" err="1" smtClean="0">
                <a:solidFill>
                  <a:schemeClr val="tx1"/>
                </a:solidFill>
                <a:latin typeface="Arial Narrow" pitchFamily="34" charset="0"/>
              </a:rPr>
              <a:t>Gurunagar</a:t>
            </a:r>
            <a:r>
              <a:rPr lang="en-US" sz="1800" dirty="0" smtClean="0">
                <a:solidFill>
                  <a:schemeClr val="tx1"/>
                </a:solidFill>
                <a:latin typeface="Arial Narrow" pitchFamily="34" charset="0"/>
              </a:rPr>
              <a:t> in Jaffna District -2019</a:t>
            </a:r>
            <a:endParaRPr lang="en-US" sz="18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400" y="1831301"/>
            <a:ext cx="73914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AutoNum type="arabicPeriod"/>
            </a:pPr>
            <a:r>
              <a:rPr lang="en-US" sz="1400" dirty="0" smtClean="0"/>
              <a:t>Name of the Project 	: Construction of Sorting Hall</a:t>
            </a:r>
          </a:p>
          <a:p>
            <a:pPr marL="342900" lvl="0" indent="-342900">
              <a:buAutoNum type="arabicPeriod"/>
            </a:pPr>
            <a:r>
              <a:rPr lang="en-US" sz="1400" dirty="0" smtClean="0"/>
              <a:t>Vote Head		: 104-02-14-30-2202-0-11</a:t>
            </a:r>
            <a:endParaRPr lang="en-US" sz="1400" dirty="0"/>
          </a:p>
          <a:p>
            <a:pPr lvl="0"/>
            <a:r>
              <a:rPr lang="en-US" sz="1400" dirty="0" smtClean="0"/>
              <a:t>3.  </a:t>
            </a:r>
            <a:r>
              <a:rPr lang="en-US" sz="1400" dirty="0" err="1" smtClean="0"/>
              <a:t>D.S.Division</a:t>
            </a:r>
            <a:r>
              <a:rPr lang="en-US" sz="1400" dirty="0" smtClean="0"/>
              <a:t>		: Jaffna</a:t>
            </a:r>
          </a:p>
          <a:p>
            <a:r>
              <a:rPr lang="en-US" sz="1400" dirty="0" smtClean="0"/>
              <a:t>4.  </a:t>
            </a:r>
            <a:r>
              <a:rPr lang="en-US" sz="1400" dirty="0" err="1" smtClean="0"/>
              <a:t>G.N.Division</a:t>
            </a:r>
            <a:r>
              <a:rPr lang="en-US" sz="1400" dirty="0" smtClean="0"/>
              <a:t>		: J/69</a:t>
            </a:r>
          </a:p>
          <a:p>
            <a:pPr lvl="0"/>
            <a:r>
              <a:rPr lang="en-US" sz="1400" dirty="0" smtClean="0"/>
              <a:t>5.  </a:t>
            </a:r>
            <a:r>
              <a:rPr lang="en-US" sz="1400" dirty="0"/>
              <a:t>Implementing </a:t>
            </a:r>
            <a:r>
              <a:rPr lang="en-US" sz="1400" dirty="0" smtClean="0"/>
              <a:t>Agency	: DS office Jaffna</a:t>
            </a:r>
          </a:p>
          <a:p>
            <a:pPr lvl="0"/>
            <a:r>
              <a:rPr lang="en-US" sz="1400" dirty="0" smtClean="0"/>
              <a:t>6.  Total Allocation	Rs	: </a:t>
            </a:r>
            <a:r>
              <a:rPr lang="en-US" sz="1400" dirty="0" err="1" smtClean="0"/>
              <a:t>Rs</a:t>
            </a:r>
            <a:r>
              <a:rPr lang="en-US" sz="1400" dirty="0" smtClean="0"/>
              <a:t> 18,062,740.72</a:t>
            </a:r>
          </a:p>
          <a:p>
            <a:pPr lvl="0"/>
            <a:r>
              <a:rPr lang="en-US" sz="1400" dirty="0" smtClean="0"/>
              <a:t>7.  Total Estimate cost   </a:t>
            </a:r>
            <a:r>
              <a:rPr lang="en-US" sz="1400" dirty="0" err="1" smtClean="0"/>
              <a:t>Rs</a:t>
            </a:r>
            <a:r>
              <a:rPr lang="en-US" sz="1400" dirty="0" smtClean="0"/>
              <a:t>	: </a:t>
            </a:r>
            <a:r>
              <a:rPr lang="en-US" sz="1400" dirty="0" err="1" smtClean="0"/>
              <a:t>Rs</a:t>
            </a:r>
            <a:r>
              <a:rPr lang="en-US" sz="1400" dirty="0" smtClean="0"/>
              <a:t> 18,062,740.72</a:t>
            </a:r>
          </a:p>
          <a:p>
            <a:pPr marL="342900" lvl="0" indent="-342900">
              <a:buAutoNum type="arabicPeriod" startAt="8"/>
            </a:pPr>
            <a:r>
              <a:rPr lang="en-US" sz="1400" dirty="0" smtClean="0"/>
              <a:t>Total Expenditure	: 8,070,978.45</a:t>
            </a:r>
          </a:p>
          <a:p>
            <a:pPr marL="342900" lvl="0" indent="-342900">
              <a:buAutoNum type="arabicPeriod" startAt="8"/>
            </a:pPr>
            <a:r>
              <a:rPr lang="en-GB" sz="1400" dirty="0" smtClean="0"/>
              <a:t>Bill in Hands                     :9,276,080.40</a:t>
            </a:r>
            <a:endParaRPr lang="en-US" sz="1400" dirty="0" smtClean="0"/>
          </a:p>
          <a:p>
            <a:pPr lvl="0"/>
            <a:r>
              <a:rPr lang="en-US" sz="1400" dirty="0" smtClean="0"/>
              <a:t>10.  Name </a:t>
            </a:r>
            <a:r>
              <a:rPr lang="en-US" sz="1400" dirty="0"/>
              <a:t>of </a:t>
            </a:r>
            <a:r>
              <a:rPr lang="en-US" sz="1400" dirty="0" smtClean="0"/>
              <a:t>Contractor	: </a:t>
            </a:r>
            <a:r>
              <a:rPr lang="en-US" sz="1400" dirty="0" err="1" smtClean="0"/>
              <a:t>Linham</a:t>
            </a:r>
            <a:r>
              <a:rPr lang="en-US" sz="1400" dirty="0" smtClean="0"/>
              <a:t> Building Construction , </a:t>
            </a:r>
            <a:r>
              <a:rPr lang="en-US" sz="1400" dirty="0" err="1" smtClean="0"/>
              <a:t>Koiyathoddam</a:t>
            </a:r>
            <a:endParaRPr lang="en-US" sz="1400" dirty="0" smtClean="0"/>
          </a:p>
          <a:p>
            <a:pPr lvl="0"/>
            <a:r>
              <a:rPr lang="en-US" sz="1400" dirty="0" smtClean="0"/>
              <a:t>11. Date of Awarding	: August 2019</a:t>
            </a:r>
          </a:p>
          <a:p>
            <a:pPr lvl="0"/>
            <a:r>
              <a:rPr lang="en-US" sz="1400" dirty="0" smtClean="0"/>
              <a:t>12. Date of Completion	: December 2019</a:t>
            </a:r>
          </a:p>
          <a:p>
            <a:pPr lvl="0"/>
            <a:r>
              <a:rPr lang="en-US" sz="1400" dirty="0" smtClean="0"/>
              <a:t>13. </a:t>
            </a:r>
            <a:r>
              <a:rPr lang="en-US" sz="1400" dirty="0"/>
              <a:t>Physical </a:t>
            </a:r>
            <a:r>
              <a:rPr lang="en-US" sz="1400" dirty="0" smtClean="0"/>
              <a:t>Progress</a:t>
            </a:r>
            <a:r>
              <a:rPr lang="en-US" sz="1400" dirty="0"/>
              <a:t> </a:t>
            </a:r>
            <a:r>
              <a:rPr lang="en-US" sz="1400" dirty="0" smtClean="0"/>
              <a:t>(%) 	: 100%</a:t>
            </a:r>
          </a:p>
          <a:p>
            <a:pPr lvl="0"/>
            <a:r>
              <a:rPr lang="en-US" sz="1400" dirty="0" smtClean="0"/>
              <a:t>14. No  of Beneficiaries	: 3000Families</a:t>
            </a:r>
          </a:p>
          <a:p>
            <a:pPr lvl="0"/>
            <a:endParaRPr lang="en-US" sz="1400" dirty="0"/>
          </a:p>
        </p:txBody>
      </p:sp>
      <p:pic>
        <p:nvPicPr>
          <p:cNvPr id="5" name="Picture 4" descr="E:\Zibila\fish\IMG_20200205_165458 (1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1" y="4833170"/>
            <a:ext cx="2362200" cy="1680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E:\Zibila\fish\IMG_20191031_112418 (1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14" y="4904301"/>
            <a:ext cx="2286000" cy="1609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E:\AHMala\Fisheries-2020\Agri_Photo_22.09.2020\IMG-272b95755337e033a98ea3e9d217e091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683837"/>
            <a:ext cx="2438400" cy="1830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48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0" y="542925"/>
            <a:ext cx="7772400" cy="129857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DIVISIONAL 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SECRETARIAT - 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JAFFNA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Ministry 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 National Policies, Economic Affairs, Resettlement &amp; Rehabilitation, Northern Province Development , Vocational Training &amp; Skills Development &amp;  Youth Affairs.  </a:t>
            </a:r>
            <a:b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Name of the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Programme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: Development of Offshore Strategic infrastructure Facilities at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Gurunagar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 Jaffna District -2019</a:t>
            </a: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400" y="1831300"/>
            <a:ext cx="80772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AutoNum type="arabicPeriod"/>
            </a:pPr>
            <a:r>
              <a:rPr lang="en-US" sz="1400" dirty="0" smtClean="0"/>
              <a:t>Name of the Project 	: Construction of Sales Outlet</a:t>
            </a:r>
          </a:p>
          <a:p>
            <a:pPr marL="342900" lvl="0" indent="-342900">
              <a:buAutoNum type="arabicPeriod"/>
            </a:pPr>
            <a:r>
              <a:rPr lang="en-US" sz="1400" dirty="0" smtClean="0"/>
              <a:t>Vote Head		: 104-02-14-30-2202-0-11</a:t>
            </a:r>
            <a:endParaRPr lang="en-US" sz="1400" dirty="0"/>
          </a:p>
          <a:p>
            <a:pPr lvl="0"/>
            <a:r>
              <a:rPr lang="en-US" sz="1400" dirty="0" smtClean="0"/>
              <a:t>3.  </a:t>
            </a:r>
            <a:r>
              <a:rPr lang="en-US" sz="1400" dirty="0" err="1" smtClean="0"/>
              <a:t>D.S.Division</a:t>
            </a:r>
            <a:r>
              <a:rPr lang="en-US" sz="1400" dirty="0" smtClean="0"/>
              <a:t>		: Jaffna</a:t>
            </a:r>
          </a:p>
          <a:p>
            <a:r>
              <a:rPr lang="en-US" sz="1400" dirty="0" smtClean="0"/>
              <a:t>4.  </a:t>
            </a:r>
            <a:r>
              <a:rPr lang="en-US" sz="1400" dirty="0" err="1" smtClean="0"/>
              <a:t>G.N.Division</a:t>
            </a:r>
            <a:r>
              <a:rPr lang="en-US" sz="1400" dirty="0" smtClean="0"/>
              <a:t>		: J/69</a:t>
            </a:r>
          </a:p>
          <a:p>
            <a:pPr lvl="0"/>
            <a:r>
              <a:rPr lang="en-US" sz="1400" dirty="0" smtClean="0"/>
              <a:t>5.  </a:t>
            </a:r>
            <a:r>
              <a:rPr lang="en-US" sz="1400" dirty="0"/>
              <a:t>Implementing </a:t>
            </a:r>
            <a:r>
              <a:rPr lang="en-US" sz="1400" dirty="0" smtClean="0"/>
              <a:t>Agency	: DS office Jaffna</a:t>
            </a:r>
          </a:p>
          <a:p>
            <a:pPr lvl="0"/>
            <a:r>
              <a:rPr lang="en-US" sz="1400" dirty="0" smtClean="0"/>
              <a:t>6.  Total Allocation	Rs	: </a:t>
            </a:r>
            <a:r>
              <a:rPr lang="en-US" sz="1400" dirty="0" err="1" smtClean="0"/>
              <a:t>Rs</a:t>
            </a:r>
            <a:r>
              <a:rPr lang="en-US" sz="1400" dirty="0" smtClean="0"/>
              <a:t> 2,480,897.35</a:t>
            </a:r>
          </a:p>
          <a:p>
            <a:pPr marL="342900" lvl="0" indent="-342900">
              <a:buAutoNum type="arabicPeriod" startAt="7"/>
            </a:pPr>
            <a:r>
              <a:rPr lang="en-US" sz="1400" dirty="0" smtClean="0"/>
              <a:t>Total Estimate cost   </a:t>
            </a:r>
            <a:r>
              <a:rPr lang="en-US" sz="1400" dirty="0" err="1" smtClean="0"/>
              <a:t>Rs</a:t>
            </a:r>
            <a:r>
              <a:rPr lang="en-US" sz="1400" dirty="0" smtClean="0"/>
              <a:t>	: </a:t>
            </a:r>
            <a:r>
              <a:rPr lang="en-US" sz="1400" dirty="0" err="1" smtClean="0"/>
              <a:t>Rs</a:t>
            </a:r>
            <a:r>
              <a:rPr lang="en-US" sz="1400" dirty="0" smtClean="0"/>
              <a:t> 2,480,897.35</a:t>
            </a:r>
            <a:endParaRPr lang="en-US" sz="1400" dirty="0"/>
          </a:p>
          <a:p>
            <a:pPr marL="342900" lvl="0" indent="-342900">
              <a:buAutoNum type="arabicPeriod" startAt="7"/>
            </a:pPr>
            <a:r>
              <a:rPr lang="en-US" sz="1400" dirty="0" smtClean="0"/>
              <a:t>Total Expenditure	: </a:t>
            </a:r>
            <a:r>
              <a:rPr lang="en-US" sz="1400" dirty="0" err="1"/>
              <a:t>Rs</a:t>
            </a:r>
            <a:r>
              <a:rPr lang="en-US" sz="1400" dirty="0"/>
              <a:t> </a:t>
            </a:r>
            <a:r>
              <a:rPr lang="en-US" sz="1400" dirty="0" smtClean="0"/>
              <a:t>52,785.05</a:t>
            </a:r>
          </a:p>
          <a:p>
            <a:pPr marL="342900" lvl="0" indent="-342900">
              <a:buAutoNum type="arabicPeriod" startAt="7"/>
            </a:pPr>
            <a:r>
              <a:rPr lang="en-GB" sz="1400" dirty="0" smtClean="0"/>
              <a:t>Bill in hands                     : Rs.2,420,714.16</a:t>
            </a:r>
            <a:endParaRPr lang="en-US" sz="1400" dirty="0" smtClean="0"/>
          </a:p>
          <a:p>
            <a:r>
              <a:rPr lang="en-US" sz="1400" dirty="0" smtClean="0"/>
              <a:t>10.  Name </a:t>
            </a:r>
            <a:r>
              <a:rPr lang="en-US" sz="1400" dirty="0"/>
              <a:t>of </a:t>
            </a:r>
            <a:r>
              <a:rPr lang="en-US" sz="1400" dirty="0" smtClean="0"/>
              <a:t>Contractor	</a:t>
            </a:r>
            <a:r>
              <a:rPr lang="en-US" sz="1400" dirty="0"/>
              <a:t>:</a:t>
            </a:r>
            <a:r>
              <a:rPr lang="en-US" sz="1400" dirty="0" err="1"/>
              <a:t>M.S.Kones</a:t>
            </a:r>
            <a:r>
              <a:rPr lang="en-US" sz="1400" dirty="0"/>
              <a:t> Construction, </a:t>
            </a:r>
            <a:r>
              <a:rPr lang="en-US" sz="1400" dirty="0" err="1"/>
              <a:t>Pandatharippu</a:t>
            </a:r>
            <a:r>
              <a:rPr lang="en-US" sz="1400" dirty="0"/>
              <a:t> </a:t>
            </a:r>
          </a:p>
          <a:p>
            <a:pPr lvl="0"/>
            <a:r>
              <a:rPr lang="en-US" sz="1400" dirty="0" smtClean="0"/>
              <a:t>11. Date of Awarding	: August 2019</a:t>
            </a:r>
          </a:p>
          <a:p>
            <a:pPr lvl="0"/>
            <a:r>
              <a:rPr lang="en-US" sz="1400" dirty="0" smtClean="0"/>
              <a:t>12. Date of Completion	: December 2019</a:t>
            </a:r>
          </a:p>
          <a:p>
            <a:pPr lvl="0"/>
            <a:r>
              <a:rPr lang="en-US" sz="1400" dirty="0" smtClean="0"/>
              <a:t>13. </a:t>
            </a:r>
            <a:r>
              <a:rPr lang="en-US" sz="1400" dirty="0"/>
              <a:t>Physical </a:t>
            </a:r>
            <a:r>
              <a:rPr lang="en-US" sz="1400" dirty="0" smtClean="0"/>
              <a:t>Progress</a:t>
            </a:r>
            <a:r>
              <a:rPr lang="en-US" sz="1400" dirty="0"/>
              <a:t> </a:t>
            </a:r>
            <a:r>
              <a:rPr lang="en-US" sz="1400" dirty="0" smtClean="0"/>
              <a:t>(%) 	: 100%</a:t>
            </a:r>
          </a:p>
          <a:p>
            <a:pPr lvl="0"/>
            <a:r>
              <a:rPr lang="en-US" sz="1400" dirty="0" smtClean="0"/>
              <a:t>14. No of Beneficiaries	: 3000Families</a:t>
            </a:r>
          </a:p>
          <a:p>
            <a:pPr lvl="0"/>
            <a:endParaRPr lang="en-US" sz="1400" dirty="0"/>
          </a:p>
        </p:txBody>
      </p:sp>
      <p:pic>
        <p:nvPicPr>
          <p:cNvPr id="4" name="Picture 3" descr="E:\Zibila\fish\IMG_20200205_165527 (1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5029200"/>
            <a:ext cx="1981200" cy="1662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E:\Zibila\fish\IMG_20191031_112418 (1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1" y="5029200"/>
            <a:ext cx="2286000" cy="1442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E:\AHMala\Fisheries-2020\Agri_Photo_22.09.2020\IMG-35b496f13e0807c96e22d349e0d5063f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970975"/>
            <a:ext cx="2238375" cy="1680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22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0" y="533400"/>
            <a:ext cx="7772400" cy="129857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DIVISIONAL 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SECRETARIAT - 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JAFFNA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Ministry 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 National Policies, Economic Affairs, Resettlement &amp; Rehabilitation, Northern Province Development , Vocational Training &amp; Skills Development &amp;  Youth Affairs.  </a:t>
            </a:r>
            <a:b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Name of the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Programme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: Development of Offshore Strategic infrastructure Facilities at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Gurunagar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 Jaffna District -2019</a:t>
            </a: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400" y="1831300"/>
            <a:ext cx="80772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AutoNum type="arabicPeriod"/>
            </a:pPr>
            <a:r>
              <a:rPr lang="en-US" sz="1400" dirty="0" smtClean="0"/>
              <a:t>Name of the Project 	: Construction of Mending Hall</a:t>
            </a:r>
          </a:p>
          <a:p>
            <a:pPr marL="342900" lvl="0" indent="-342900">
              <a:buAutoNum type="arabicPeriod"/>
            </a:pPr>
            <a:r>
              <a:rPr lang="en-US" sz="1400" dirty="0" smtClean="0"/>
              <a:t>Vote Head		: 104-02-14-30-2202-0-11</a:t>
            </a:r>
            <a:endParaRPr lang="en-US" sz="1400" dirty="0"/>
          </a:p>
          <a:p>
            <a:pPr lvl="0"/>
            <a:r>
              <a:rPr lang="en-US" sz="1400" dirty="0" smtClean="0"/>
              <a:t>3.  </a:t>
            </a:r>
            <a:r>
              <a:rPr lang="en-US" sz="1400" dirty="0" err="1" smtClean="0"/>
              <a:t>D.S.Division</a:t>
            </a:r>
            <a:r>
              <a:rPr lang="en-US" sz="1400" dirty="0" smtClean="0"/>
              <a:t>		: Jaffna</a:t>
            </a:r>
          </a:p>
          <a:p>
            <a:r>
              <a:rPr lang="en-US" sz="1400" dirty="0" smtClean="0"/>
              <a:t>4.  </a:t>
            </a:r>
            <a:r>
              <a:rPr lang="en-US" sz="1400" dirty="0" err="1" smtClean="0"/>
              <a:t>G.N.Division</a:t>
            </a:r>
            <a:r>
              <a:rPr lang="en-US" sz="1400" dirty="0" smtClean="0"/>
              <a:t>		: J/69</a:t>
            </a:r>
          </a:p>
          <a:p>
            <a:pPr lvl="0"/>
            <a:r>
              <a:rPr lang="en-US" sz="1400" dirty="0" smtClean="0"/>
              <a:t>5.  </a:t>
            </a:r>
            <a:r>
              <a:rPr lang="en-US" sz="1400" dirty="0"/>
              <a:t>Implementing </a:t>
            </a:r>
            <a:r>
              <a:rPr lang="en-US" sz="1400" dirty="0" smtClean="0"/>
              <a:t>Agency	: DS office Jaffna</a:t>
            </a:r>
          </a:p>
          <a:p>
            <a:pPr lvl="0"/>
            <a:r>
              <a:rPr lang="en-US" sz="1400" dirty="0" smtClean="0"/>
              <a:t>6.  Total Allocation </a:t>
            </a:r>
            <a:r>
              <a:rPr lang="en-US" sz="1400" dirty="0" err="1" smtClean="0"/>
              <a:t>Rs</a:t>
            </a:r>
            <a:r>
              <a:rPr lang="en-US" sz="1400" dirty="0" smtClean="0"/>
              <a:t>	: Rs.8,728,410.00</a:t>
            </a:r>
          </a:p>
          <a:p>
            <a:pPr lvl="0"/>
            <a:r>
              <a:rPr lang="en-US" sz="1400" dirty="0"/>
              <a:t>7</a:t>
            </a:r>
            <a:r>
              <a:rPr lang="en-US" sz="1400" dirty="0" smtClean="0"/>
              <a:t>.  Total Estimate cost </a:t>
            </a:r>
            <a:r>
              <a:rPr lang="en-US" sz="1400" dirty="0" err="1" smtClean="0"/>
              <a:t>Rs</a:t>
            </a:r>
            <a:r>
              <a:rPr lang="en-US" sz="1400" dirty="0" smtClean="0"/>
              <a:t>	: Rs.8,728,410.00</a:t>
            </a:r>
          </a:p>
          <a:p>
            <a:pPr marL="342900" lvl="0" indent="-342900">
              <a:buAutoNum type="arabicPeriod" startAt="8"/>
            </a:pPr>
            <a:r>
              <a:rPr lang="en-US" sz="1400" dirty="0" smtClean="0"/>
              <a:t>Total Expenditure	: Rs.2,302,178.84</a:t>
            </a:r>
          </a:p>
          <a:p>
            <a:pPr marL="342900" lvl="0" indent="-342900">
              <a:buAutoNum type="arabicPeriod" startAt="8"/>
            </a:pPr>
            <a:r>
              <a:rPr lang="en-GB" sz="1400" dirty="0"/>
              <a:t>Bill in </a:t>
            </a:r>
            <a:r>
              <a:rPr lang="en-GB" sz="1400" dirty="0" smtClean="0"/>
              <a:t>hands		:Rs.6,425,731.16</a:t>
            </a:r>
            <a:endParaRPr lang="en-US" sz="1400" dirty="0" smtClean="0"/>
          </a:p>
          <a:p>
            <a:pPr marL="342900" lvl="0" indent="-342900">
              <a:buAutoNum type="arabicPeriod" startAt="8"/>
            </a:pPr>
            <a:r>
              <a:rPr lang="en-US" sz="1400" dirty="0" smtClean="0"/>
              <a:t>Name </a:t>
            </a:r>
            <a:r>
              <a:rPr lang="en-US" sz="1400" dirty="0"/>
              <a:t>of </a:t>
            </a:r>
            <a:r>
              <a:rPr lang="en-US" sz="1400" dirty="0" smtClean="0"/>
              <a:t>Contractor	: Matrix Engineering, </a:t>
            </a:r>
            <a:r>
              <a:rPr lang="en-US" sz="1400" dirty="0" err="1" smtClean="0"/>
              <a:t>Vavuniya</a:t>
            </a:r>
            <a:r>
              <a:rPr lang="en-US" sz="1400" dirty="0" smtClean="0"/>
              <a:t>  </a:t>
            </a:r>
          </a:p>
          <a:p>
            <a:pPr lvl="0"/>
            <a:r>
              <a:rPr lang="en-US" sz="1400" dirty="0" smtClean="0"/>
              <a:t>11. Date of Awarding	: August 2019</a:t>
            </a:r>
          </a:p>
          <a:p>
            <a:pPr lvl="0"/>
            <a:r>
              <a:rPr lang="en-US" sz="1400" dirty="0" smtClean="0"/>
              <a:t>12. Date of Completion	: December 2019</a:t>
            </a:r>
          </a:p>
          <a:p>
            <a:pPr lvl="0"/>
            <a:r>
              <a:rPr lang="en-US" sz="1400" dirty="0" smtClean="0"/>
              <a:t>13. </a:t>
            </a:r>
            <a:r>
              <a:rPr lang="en-US" sz="1400" dirty="0"/>
              <a:t>Physical </a:t>
            </a:r>
            <a:r>
              <a:rPr lang="en-US" sz="1400" dirty="0" smtClean="0"/>
              <a:t>Progress</a:t>
            </a:r>
            <a:r>
              <a:rPr lang="en-US" sz="1400" dirty="0"/>
              <a:t> </a:t>
            </a:r>
            <a:r>
              <a:rPr lang="en-US" sz="1400" dirty="0" smtClean="0"/>
              <a:t>(%) 	: 100%</a:t>
            </a:r>
          </a:p>
          <a:p>
            <a:pPr lvl="0"/>
            <a:r>
              <a:rPr lang="en-US" sz="1400" dirty="0" smtClean="0"/>
              <a:t>14. No  of Beneficiaries	: 3000Families</a:t>
            </a:r>
          </a:p>
          <a:p>
            <a:pPr lvl="0"/>
            <a:endParaRPr lang="en-US" sz="1400" dirty="0"/>
          </a:p>
        </p:txBody>
      </p:sp>
      <p:pic>
        <p:nvPicPr>
          <p:cNvPr id="4" name="Picture 3" descr="E:\Zibila\fish\IMG_20200205_165159 (1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900203"/>
            <a:ext cx="2094230" cy="1570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E:\Zibila\fish\IMG_20190719_102131 (1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86" y="4893083"/>
            <a:ext cx="2183130" cy="1637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E:\AHMala\Fisheries-2020\Agri_Photo_22.09.2020\IMG-60549f9e9fd16aa06506cb81551a8ee3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1" y="4900203"/>
            <a:ext cx="2438400" cy="1638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018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0" y="533400"/>
            <a:ext cx="7772400" cy="129857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DIVISIONAL 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SECRETARIAT - 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JAFFNA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Ministry 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 National Policies, Economic Affairs, Resettlement &amp; Rehabilitation, Northern Province Development , Vocational Training &amp; Skills Development &amp;  Youth Affairs.  </a:t>
            </a:r>
            <a:b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Name of the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Programme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: Development of Offshore Strategic infrastructure Facilities at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Gurunagar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 Jaffna District -2019</a:t>
            </a: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400" y="1831300"/>
            <a:ext cx="80772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AutoNum type="arabicPeriod"/>
            </a:pPr>
            <a:r>
              <a:rPr lang="en-US" sz="1400" dirty="0" smtClean="0"/>
              <a:t>Name of the Project 	: Construction of Fuel Station</a:t>
            </a:r>
          </a:p>
          <a:p>
            <a:pPr marL="342900" lvl="0" indent="-342900">
              <a:buAutoNum type="arabicPeriod"/>
            </a:pPr>
            <a:r>
              <a:rPr lang="en-US" sz="1400" dirty="0" smtClean="0"/>
              <a:t>Vote Head		: 104-02-14-30-2202-0-11</a:t>
            </a:r>
            <a:endParaRPr lang="en-US" sz="1400" dirty="0"/>
          </a:p>
          <a:p>
            <a:pPr lvl="0"/>
            <a:r>
              <a:rPr lang="en-US" sz="1400" dirty="0" smtClean="0"/>
              <a:t>3.  </a:t>
            </a:r>
            <a:r>
              <a:rPr lang="en-US" sz="1400" dirty="0" err="1" smtClean="0"/>
              <a:t>D.S.Division</a:t>
            </a:r>
            <a:r>
              <a:rPr lang="en-US" sz="1400" dirty="0" smtClean="0"/>
              <a:t>		: Jaffna</a:t>
            </a:r>
          </a:p>
          <a:p>
            <a:r>
              <a:rPr lang="en-US" sz="1400" dirty="0" smtClean="0"/>
              <a:t>4.  </a:t>
            </a:r>
            <a:r>
              <a:rPr lang="en-US" sz="1400" dirty="0" err="1" smtClean="0"/>
              <a:t>G.N.Division</a:t>
            </a:r>
            <a:r>
              <a:rPr lang="en-US" sz="1400" dirty="0" smtClean="0"/>
              <a:t>		: J/69</a:t>
            </a:r>
          </a:p>
          <a:p>
            <a:pPr lvl="0"/>
            <a:r>
              <a:rPr lang="en-US" sz="1400" dirty="0" smtClean="0"/>
              <a:t>5.  </a:t>
            </a:r>
            <a:r>
              <a:rPr lang="en-US" sz="1400" dirty="0"/>
              <a:t>Implementing </a:t>
            </a:r>
            <a:r>
              <a:rPr lang="en-US" sz="1400" dirty="0" smtClean="0"/>
              <a:t>Agency	: DS office Jaffna</a:t>
            </a:r>
          </a:p>
          <a:p>
            <a:pPr lvl="0"/>
            <a:r>
              <a:rPr lang="en-US" sz="1400" dirty="0" smtClean="0"/>
              <a:t>6.  Total Allocation	Rs	: Rs.13,358,000.00 </a:t>
            </a:r>
          </a:p>
          <a:p>
            <a:r>
              <a:rPr lang="en-US" sz="1400" dirty="0"/>
              <a:t>7</a:t>
            </a:r>
            <a:r>
              <a:rPr lang="en-US" sz="1400" dirty="0" smtClean="0"/>
              <a:t>.  Total Estimate cost   </a:t>
            </a:r>
            <a:r>
              <a:rPr lang="en-US" sz="1400" dirty="0" err="1" smtClean="0"/>
              <a:t>Rs</a:t>
            </a:r>
            <a:r>
              <a:rPr lang="en-US" sz="1400" dirty="0" smtClean="0"/>
              <a:t>	: </a:t>
            </a:r>
            <a:r>
              <a:rPr lang="en-US" sz="1400" dirty="0" err="1" smtClean="0"/>
              <a:t>Rs</a:t>
            </a:r>
            <a:r>
              <a:rPr lang="en-US" sz="1400" dirty="0"/>
              <a:t> </a:t>
            </a:r>
            <a:r>
              <a:rPr lang="en-US" sz="1400" dirty="0" smtClean="0"/>
              <a:t>.13,358,000</a:t>
            </a:r>
          </a:p>
          <a:p>
            <a:pPr marL="342900" lvl="0" indent="-342900">
              <a:buAutoNum type="arabicPeriod" startAt="8"/>
            </a:pPr>
            <a:r>
              <a:rPr lang="en-US" sz="1400" dirty="0" smtClean="0"/>
              <a:t>Total Expenditure	: Rs.3,326,794.42</a:t>
            </a:r>
          </a:p>
          <a:p>
            <a:pPr marL="342900" lvl="0" indent="-342900">
              <a:buAutoNum type="arabicPeriod" startAt="8"/>
            </a:pPr>
            <a:r>
              <a:rPr lang="en-GB" sz="1400" dirty="0"/>
              <a:t>Bill in </a:t>
            </a:r>
            <a:r>
              <a:rPr lang="en-GB" sz="1400" dirty="0" smtClean="0"/>
              <a:t>hands                     :</a:t>
            </a:r>
            <a:r>
              <a:rPr lang="en-GB" sz="1400" dirty="0" err="1" smtClean="0"/>
              <a:t>Rs</a:t>
            </a:r>
            <a:r>
              <a:rPr lang="en-GB" sz="1400" dirty="0" smtClean="0"/>
              <a:t>. 9,180,000.00</a:t>
            </a:r>
            <a:endParaRPr lang="en-US" sz="1400" dirty="0" smtClean="0"/>
          </a:p>
          <a:p>
            <a:pPr marL="342900" lvl="0" indent="-342900">
              <a:buAutoNum type="arabicPeriod" startAt="8"/>
            </a:pPr>
            <a:r>
              <a:rPr lang="en-US" sz="1400" dirty="0" smtClean="0"/>
              <a:t>Name </a:t>
            </a:r>
            <a:r>
              <a:rPr lang="en-US" sz="1400" dirty="0"/>
              <a:t>of </a:t>
            </a:r>
            <a:r>
              <a:rPr lang="en-US" sz="1400" dirty="0" smtClean="0"/>
              <a:t>Contractor	: M/S </a:t>
            </a:r>
            <a:r>
              <a:rPr lang="en-US" sz="1400" dirty="0" err="1" smtClean="0"/>
              <a:t>Helmen</a:t>
            </a:r>
            <a:r>
              <a:rPr lang="en-US" sz="1400" dirty="0" smtClean="0"/>
              <a:t> Engineering works</a:t>
            </a:r>
          </a:p>
          <a:p>
            <a:pPr lvl="0"/>
            <a:r>
              <a:rPr lang="en-US" sz="1400" dirty="0" smtClean="0"/>
              <a:t>11. Date of Awarding	: October 2019</a:t>
            </a:r>
          </a:p>
          <a:p>
            <a:pPr lvl="0"/>
            <a:r>
              <a:rPr lang="en-US" sz="1400" dirty="0" smtClean="0"/>
              <a:t>12. Date of Completion	: December 2019</a:t>
            </a:r>
          </a:p>
          <a:p>
            <a:pPr lvl="0"/>
            <a:r>
              <a:rPr lang="en-US" sz="1400" dirty="0" smtClean="0"/>
              <a:t>13. </a:t>
            </a:r>
            <a:r>
              <a:rPr lang="en-US" sz="1400" dirty="0"/>
              <a:t>Physical </a:t>
            </a:r>
            <a:r>
              <a:rPr lang="en-US" sz="1400" dirty="0" smtClean="0"/>
              <a:t>Progress</a:t>
            </a:r>
            <a:r>
              <a:rPr lang="en-US" sz="1400" dirty="0"/>
              <a:t> </a:t>
            </a:r>
            <a:r>
              <a:rPr lang="en-US" sz="1400" dirty="0" smtClean="0"/>
              <a:t>(%) 	: 100%</a:t>
            </a:r>
          </a:p>
          <a:p>
            <a:pPr lvl="0"/>
            <a:r>
              <a:rPr lang="en-US" sz="1400" dirty="0" smtClean="0"/>
              <a:t>14. No  of Beneficiaries	: 3000Families</a:t>
            </a:r>
          </a:p>
          <a:p>
            <a:pPr lvl="0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7981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371600" y="533400"/>
            <a:ext cx="7772400" cy="129857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DIVISIONAL 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SECRETARIAT - 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JAFFNA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Ministry 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 National Policies, Economic Affairs, Resettlement &amp; Rehabilitation, Northern Province Development , Vocational Training &amp; Skills Development &amp;  Youth Affairs.  </a:t>
            </a:r>
            <a:b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Name of the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Programme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: Development of Offshore Strategic infrastructure Facilities at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Gurunagar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 Jaffna District -2019</a:t>
            </a: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400" y="1831300"/>
            <a:ext cx="80772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AutoNum type="arabicPeriod"/>
            </a:pPr>
            <a:r>
              <a:rPr lang="en-US" sz="1400" dirty="0" smtClean="0"/>
              <a:t>Name of the Project 	: Construction of Auction Building </a:t>
            </a:r>
          </a:p>
          <a:p>
            <a:pPr marL="342900" lvl="0" indent="-342900">
              <a:buAutoNum type="arabicPeriod"/>
            </a:pPr>
            <a:r>
              <a:rPr lang="en-US" sz="1400" dirty="0" smtClean="0"/>
              <a:t>Vote Head		: 104-02-14-30-2202-0-11</a:t>
            </a:r>
            <a:endParaRPr lang="en-US" sz="1400" dirty="0"/>
          </a:p>
          <a:p>
            <a:pPr lvl="0"/>
            <a:r>
              <a:rPr lang="en-US" sz="1400" dirty="0" smtClean="0"/>
              <a:t>3.  </a:t>
            </a:r>
            <a:r>
              <a:rPr lang="en-US" sz="1400" dirty="0" err="1" smtClean="0"/>
              <a:t>D.S.Division</a:t>
            </a:r>
            <a:r>
              <a:rPr lang="en-US" sz="1400" dirty="0" smtClean="0"/>
              <a:t>		: Jaffna</a:t>
            </a:r>
          </a:p>
          <a:p>
            <a:r>
              <a:rPr lang="en-US" sz="1400" dirty="0" smtClean="0"/>
              <a:t>4.  </a:t>
            </a:r>
            <a:r>
              <a:rPr lang="en-US" sz="1400" dirty="0" err="1" smtClean="0"/>
              <a:t>G.N.Division</a:t>
            </a:r>
            <a:r>
              <a:rPr lang="en-US" sz="1400" dirty="0" smtClean="0"/>
              <a:t>		: J/69</a:t>
            </a:r>
          </a:p>
          <a:p>
            <a:pPr lvl="0"/>
            <a:r>
              <a:rPr lang="en-US" sz="1400" dirty="0" smtClean="0"/>
              <a:t>5.  </a:t>
            </a:r>
            <a:r>
              <a:rPr lang="en-US" sz="1400" dirty="0"/>
              <a:t>Implementing </a:t>
            </a:r>
            <a:r>
              <a:rPr lang="en-US" sz="1400" dirty="0" smtClean="0"/>
              <a:t>Agency	: DS office Jaffna</a:t>
            </a:r>
          </a:p>
          <a:p>
            <a:pPr lvl="0"/>
            <a:r>
              <a:rPr lang="en-US" sz="1400" dirty="0" smtClean="0"/>
              <a:t>6.  Total Allocation	Rs	: </a:t>
            </a:r>
            <a:r>
              <a:rPr lang="en-US" sz="1400" dirty="0" err="1" smtClean="0"/>
              <a:t>Rs</a:t>
            </a:r>
            <a:r>
              <a:rPr lang="en-US" sz="1400" dirty="0" smtClean="0"/>
              <a:t> 14,550,000.00 (UNDP)</a:t>
            </a:r>
          </a:p>
          <a:p>
            <a:pPr lvl="0"/>
            <a:r>
              <a:rPr lang="en-US" sz="1400" dirty="0" smtClean="0"/>
              <a:t>7.  Total Estimate cost   </a:t>
            </a:r>
            <a:r>
              <a:rPr lang="en-US" sz="1400" dirty="0" err="1" smtClean="0"/>
              <a:t>Rs</a:t>
            </a:r>
            <a:r>
              <a:rPr lang="en-US" sz="1400" dirty="0" smtClean="0"/>
              <a:t>	: </a:t>
            </a:r>
            <a:r>
              <a:rPr lang="en-US" sz="1400" dirty="0" err="1" smtClean="0"/>
              <a:t>Rs</a:t>
            </a:r>
            <a:r>
              <a:rPr lang="en-US" sz="1400" dirty="0" smtClean="0"/>
              <a:t> 14,550,000.00 </a:t>
            </a:r>
          </a:p>
          <a:p>
            <a:pPr marL="342900" lvl="0" indent="-342900">
              <a:buAutoNum type="arabicPeriod" startAt="8"/>
            </a:pPr>
            <a:r>
              <a:rPr lang="en-US" sz="1400" dirty="0" smtClean="0"/>
              <a:t>Total Expenditure	: Rs.2,738,377.03</a:t>
            </a:r>
          </a:p>
          <a:p>
            <a:pPr marL="342900" lvl="0" indent="-342900">
              <a:buAutoNum type="arabicPeriod" startAt="8"/>
            </a:pPr>
            <a:r>
              <a:rPr lang="en-GB" sz="1400" dirty="0"/>
              <a:t>Bill in </a:t>
            </a:r>
            <a:r>
              <a:rPr lang="en-GB" sz="1400" dirty="0" smtClean="0"/>
              <a:t>hands		:Rs.11,811,622.97</a:t>
            </a:r>
            <a:endParaRPr lang="en-US" sz="1400" dirty="0" smtClean="0"/>
          </a:p>
          <a:p>
            <a:pPr lvl="0"/>
            <a:r>
              <a:rPr lang="en-US" sz="1400" dirty="0" smtClean="0"/>
              <a:t>10.  Name </a:t>
            </a:r>
            <a:r>
              <a:rPr lang="en-US" sz="1400" dirty="0"/>
              <a:t>of </a:t>
            </a:r>
            <a:r>
              <a:rPr lang="en-US" sz="1400" dirty="0" smtClean="0"/>
              <a:t>Contractor	: </a:t>
            </a:r>
            <a:r>
              <a:rPr lang="en-US" sz="1400" dirty="0" err="1" smtClean="0"/>
              <a:t>M.S.Kones</a:t>
            </a:r>
            <a:r>
              <a:rPr lang="en-US" sz="1400" dirty="0" smtClean="0"/>
              <a:t> Construction, </a:t>
            </a:r>
            <a:r>
              <a:rPr lang="en-US" sz="1400" dirty="0" err="1" smtClean="0"/>
              <a:t>Pandatharippu</a:t>
            </a:r>
            <a:r>
              <a:rPr lang="en-US" sz="1400" dirty="0" smtClean="0"/>
              <a:t> </a:t>
            </a:r>
          </a:p>
          <a:p>
            <a:pPr lvl="0"/>
            <a:r>
              <a:rPr lang="en-US" sz="1400" dirty="0" smtClean="0"/>
              <a:t>11. Date of Awarding	: June 2019</a:t>
            </a:r>
          </a:p>
          <a:p>
            <a:pPr lvl="0"/>
            <a:r>
              <a:rPr lang="en-US" sz="1400" dirty="0" smtClean="0"/>
              <a:t>12. Date of Completion	: November 2019</a:t>
            </a:r>
          </a:p>
          <a:p>
            <a:pPr lvl="0"/>
            <a:r>
              <a:rPr lang="en-US" sz="1400" dirty="0" smtClean="0"/>
              <a:t>13. </a:t>
            </a:r>
            <a:r>
              <a:rPr lang="en-US" sz="1400" dirty="0"/>
              <a:t>Physical </a:t>
            </a:r>
            <a:r>
              <a:rPr lang="en-US" sz="1400" dirty="0" smtClean="0"/>
              <a:t>Progress</a:t>
            </a:r>
            <a:r>
              <a:rPr lang="en-US" sz="1400" dirty="0"/>
              <a:t> </a:t>
            </a:r>
            <a:r>
              <a:rPr lang="en-US" sz="1400" dirty="0" smtClean="0"/>
              <a:t>(%) 	: 100%</a:t>
            </a:r>
          </a:p>
          <a:p>
            <a:pPr lvl="0"/>
            <a:r>
              <a:rPr lang="en-US" sz="1400" dirty="0" smtClean="0"/>
              <a:t>14. No  of Beneficiaries	: 3000Families</a:t>
            </a:r>
          </a:p>
          <a:p>
            <a:pPr lvl="0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75650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0" y="533400"/>
            <a:ext cx="7772400" cy="129857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DIVISIONAL 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SECRETARIAT - 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JAFFNA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Ministry 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 Agriculture, Rural Economic Affairs, Irrigation and Fisheries &amp; Aquatic Resources Development</a:t>
            </a:r>
            <a:b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Name of the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Programme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: Lagoon Conservation &amp; Development Project</a:t>
            </a: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400" y="1831300"/>
            <a:ext cx="80772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AutoNum type="arabicPeriod"/>
            </a:pPr>
            <a:r>
              <a:rPr lang="en-US" sz="1400" dirty="0" smtClean="0"/>
              <a:t>Name of the Project 	: Renovation of Jetty at </a:t>
            </a:r>
            <a:r>
              <a:rPr lang="en-US" sz="1400" dirty="0" err="1" smtClean="0"/>
              <a:t>Gurunagar</a:t>
            </a:r>
            <a:r>
              <a:rPr lang="en-US" sz="1400" dirty="0" smtClean="0"/>
              <a:t> for small Boats	  </a:t>
            </a:r>
          </a:p>
          <a:p>
            <a:pPr marL="342900" lvl="0" indent="-342900">
              <a:buAutoNum type="arabicPeriod"/>
            </a:pPr>
            <a:r>
              <a:rPr lang="en-US" sz="1400" dirty="0" smtClean="0"/>
              <a:t>Vote Head		: 118-2-14-64-2509</a:t>
            </a:r>
            <a:endParaRPr lang="en-US" sz="1400" dirty="0"/>
          </a:p>
          <a:p>
            <a:pPr lvl="0"/>
            <a:r>
              <a:rPr lang="en-US" sz="1400" dirty="0" smtClean="0"/>
              <a:t>3.  </a:t>
            </a:r>
            <a:r>
              <a:rPr lang="en-US" sz="1400" dirty="0" err="1" smtClean="0"/>
              <a:t>D.S.Division</a:t>
            </a:r>
            <a:r>
              <a:rPr lang="en-US" sz="1400" dirty="0" smtClean="0"/>
              <a:t>		: Jaffna</a:t>
            </a:r>
          </a:p>
          <a:p>
            <a:r>
              <a:rPr lang="en-US" sz="1400" dirty="0" smtClean="0"/>
              <a:t>4.  </a:t>
            </a:r>
            <a:r>
              <a:rPr lang="en-US" sz="1400" dirty="0" err="1" smtClean="0"/>
              <a:t>G.N.Division</a:t>
            </a:r>
            <a:r>
              <a:rPr lang="en-US" sz="1400" dirty="0" smtClean="0"/>
              <a:t>		: J/69</a:t>
            </a:r>
          </a:p>
          <a:p>
            <a:pPr lvl="0"/>
            <a:r>
              <a:rPr lang="en-US" sz="1400" dirty="0" smtClean="0"/>
              <a:t>5.  </a:t>
            </a:r>
            <a:r>
              <a:rPr lang="en-US" sz="1400" dirty="0"/>
              <a:t>Implementing </a:t>
            </a:r>
            <a:r>
              <a:rPr lang="en-US" sz="1400" dirty="0" smtClean="0"/>
              <a:t>Agency	: DS office Jaffna</a:t>
            </a:r>
          </a:p>
          <a:p>
            <a:pPr lvl="0"/>
            <a:r>
              <a:rPr lang="en-US" sz="1400" dirty="0" smtClean="0"/>
              <a:t>6.  Total Allocation	Rs	: </a:t>
            </a:r>
            <a:r>
              <a:rPr lang="en-US" sz="1400" dirty="0" err="1" smtClean="0"/>
              <a:t>Rs</a:t>
            </a:r>
            <a:r>
              <a:rPr lang="en-US" sz="1400" dirty="0" smtClean="0"/>
              <a:t> 3,746,160.00</a:t>
            </a:r>
          </a:p>
          <a:p>
            <a:pPr marL="342900" lvl="0" indent="-342900">
              <a:buAutoNum type="arabicPeriod" startAt="7"/>
            </a:pPr>
            <a:r>
              <a:rPr lang="en-US" sz="1400" dirty="0" smtClean="0"/>
              <a:t>Total Estimate cost   </a:t>
            </a:r>
            <a:r>
              <a:rPr lang="en-US" sz="1400" dirty="0" err="1" smtClean="0"/>
              <a:t>Rs</a:t>
            </a:r>
            <a:r>
              <a:rPr lang="en-US" sz="1400" dirty="0" smtClean="0"/>
              <a:t>	: </a:t>
            </a:r>
            <a:r>
              <a:rPr lang="en-US" sz="1400" dirty="0" err="1" smtClean="0"/>
              <a:t>Rs</a:t>
            </a:r>
            <a:r>
              <a:rPr lang="en-US" sz="1400" dirty="0" smtClean="0"/>
              <a:t> 3,746,160.00</a:t>
            </a:r>
          </a:p>
          <a:p>
            <a:pPr marL="342900" lvl="0" indent="-342900">
              <a:buAutoNum type="arabicPeriod" startAt="7"/>
            </a:pPr>
            <a:r>
              <a:rPr lang="en-US" sz="1400" dirty="0" smtClean="0"/>
              <a:t>Total Expenditure	: </a:t>
            </a:r>
            <a:r>
              <a:rPr lang="en-US" sz="1400" dirty="0" err="1" smtClean="0"/>
              <a:t>Rs</a:t>
            </a:r>
            <a:r>
              <a:rPr lang="en-US" sz="1400" dirty="0" smtClean="0"/>
              <a:t> 37,840.00</a:t>
            </a:r>
          </a:p>
          <a:p>
            <a:pPr marL="342900" lvl="0" indent="-342900">
              <a:buAutoNum type="arabicPeriod" startAt="7"/>
            </a:pPr>
            <a:r>
              <a:rPr lang="en-GB" sz="1400" dirty="0"/>
              <a:t>Bill in </a:t>
            </a:r>
            <a:r>
              <a:rPr lang="en-GB" sz="1400" dirty="0" smtClean="0"/>
              <a:t>hands		:Rs.3,708,320.00</a:t>
            </a:r>
            <a:endParaRPr lang="en-US" sz="1400" dirty="0" smtClean="0"/>
          </a:p>
          <a:p>
            <a:pPr lvl="0"/>
            <a:r>
              <a:rPr lang="en-US" sz="1400" dirty="0" smtClean="0"/>
              <a:t>10.  Name </a:t>
            </a:r>
            <a:r>
              <a:rPr lang="en-US" sz="1400" dirty="0"/>
              <a:t>of </a:t>
            </a:r>
            <a:r>
              <a:rPr lang="en-US" sz="1400" dirty="0" smtClean="0"/>
              <a:t>Contractor	: Jaffna Consortium of Rural Women Development 				   Society’s </a:t>
            </a:r>
          </a:p>
          <a:p>
            <a:pPr lvl="0"/>
            <a:r>
              <a:rPr lang="en-US" sz="1400" dirty="0" smtClean="0"/>
              <a:t>11.  Date of Awarding	: October 2019</a:t>
            </a:r>
          </a:p>
          <a:p>
            <a:pPr lvl="0"/>
            <a:r>
              <a:rPr lang="en-US" sz="1400" dirty="0" smtClean="0"/>
              <a:t>12. Date of Completion	: December 2019</a:t>
            </a:r>
          </a:p>
          <a:p>
            <a:pPr lvl="0"/>
            <a:r>
              <a:rPr lang="en-US" sz="1400" dirty="0" smtClean="0"/>
              <a:t>13. </a:t>
            </a:r>
            <a:r>
              <a:rPr lang="en-US" sz="1400" dirty="0"/>
              <a:t>Physical </a:t>
            </a:r>
            <a:r>
              <a:rPr lang="en-US" sz="1400" dirty="0" smtClean="0"/>
              <a:t>Progress</a:t>
            </a:r>
            <a:r>
              <a:rPr lang="en-US" sz="1400" dirty="0"/>
              <a:t> </a:t>
            </a:r>
            <a:r>
              <a:rPr lang="en-US" sz="1400" dirty="0" smtClean="0"/>
              <a:t>(%) 	: 100%</a:t>
            </a:r>
          </a:p>
          <a:p>
            <a:pPr lvl="0"/>
            <a:r>
              <a:rPr lang="en-US" sz="1400" dirty="0" smtClean="0"/>
              <a:t>14. No  of Beneficiaries	: 3000Families</a:t>
            </a:r>
          </a:p>
          <a:p>
            <a:pPr lvl="0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6169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371600" y="533400"/>
            <a:ext cx="7772400" cy="129857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DIVISIONAL 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SECRETARIAT - 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JAFFNA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Ministry of Agriculture, Rural Economic Affairs, Irrigation and Fisheries &amp; Aquatic Resources Development</a:t>
            </a:r>
            <a:b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Name of the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Programme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: Lagoon Conservation &amp; Development Project</a:t>
            </a:r>
          </a:p>
        </p:txBody>
      </p:sp>
      <p:sp>
        <p:nvSpPr>
          <p:cNvPr id="8" name="Rectangle 7"/>
          <p:cNvSpPr/>
          <p:nvPr/>
        </p:nvSpPr>
        <p:spPr>
          <a:xfrm>
            <a:off x="533400" y="1831300"/>
            <a:ext cx="80772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AutoNum type="arabicPeriod"/>
            </a:pPr>
            <a:r>
              <a:rPr lang="en-US" sz="1400" dirty="0" smtClean="0"/>
              <a:t>Name of the Project 	:  Renovation of Net Mending Hall</a:t>
            </a:r>
          </a:p>
          <a:p>
            <a:pPr marL="342900" lvl="0" indent="-342900">
              <a:buAutoNum type="arabicPeriod"/>
            </a:pPr>
            <a:r>
              <a:rPr lang="en-US" sz="1400" dirty="0" smtClean="0"/>
              <a:t>Vote Head		: 118-2-14-64-2509</a:t>
            </a:r>
            <a:endParaRPr lang="en-US" sz="1400" dirty="0"/>
          </a:p>
          <a:p>
            <a:pPr lvl="0"/>
            <a:r>
              <a:rPr lang="en-US" sz="1400" dirty="0" smtClean="0"/>
              <a:t>3.  </a:t>
            </a:r>
            <a:r>
              <a:rPr lang="en-US" sz="1400" dirty="0" err="1" smtClean="0"/>
              <a:t>D.S.Division</a:t>
            </a:r>
            <a:r>
              <a:rPr lang="en-US" sz="1400" dirty="0" smtClean="0"/>
              <a:t>		: Jaffna</a:t>
            </a:r>
          </a:p>
          <a:p>
            <a:r>
              <a:rPr lang="en-US" sz="1400" dirty="0" smtClean="0"/>
              <a:t>4.  </a:t>
            </a:r>
            <a:r>
              <a:rPr lang="en-US" sz="1400" dirty="0" err="1" smtClean="0"/>
              <a:t>G.N.Division</a:t>
            </a:r>
            <a:r>
              <a:rPr lang="en-US" sz="1400" dirty="0" smtClean="0"/>
              <a:t>		: J/69</a:t>
            </a:r>
          </a:p>
          <a:p>
            <a:pPr lvl="0"/>
            <a:r>
              <a:rPr lang="en-US" sz="1400" dirty="0" smtClean="0"/>
              <a:t>5.  </a:t>
            </a:r>
            <a:r>
              <a:rPr lang="en-US" sz="1400" dirty="0"/>
              <a:t>Implementing </a:t>
            </a:r>
            <a:r>
              <a:rPr lang="en-US" sz="1400" dirty="0" smtClean="0"/>
              <a:t>Agency	: DS office Jaffna</a:t>
            </a:r>
          </a:p>
          <a:p>
            <a:pPr lvl="0"/>
            <a:r>
              <a:rPr lang="en-US" sz="1400" dirty="0" smtClean="0"/>
              <a:t>6.  Total Allocation	Rs	: </a:t>
            </a:r>
            <a:r>
              <a:rPr lang="en-US" sz="1400" dirty="0" err="1" smtClean="0"/>
              <a:t>Rs</a:t>
            </a:r>
            <a:r>
              <a:rPr lang="en-US" sz="1400" dirty="0" smtClean="0"/>
              <a:t> 1,980,000.00</a:t>
            </a:r>
          </a:p>
          <a:p>
            <a:pPr lvl="0"/>
            <a:r>
              <a:rPr lang="en-US" sz="1400" dirty="0"/>
              <a:t>7</a:t>
            </a:r>
            <a:r>
              <a:rPr lang="en-US" sz="1400" dirty="0" smtClean="0"/>
              <a:t>.  Total Estimate cost   </a:t>
            </a:r>
            <a:r>
              <a:rPr lang="en-US" sz="1400" dirty="0" err="1" smtClean="0"/>
              <a:t>Rs</a:t>
            </a:r>
            <a:r>
              <a:rPr lang="en-US" sz="1400" dirty="0" smtClean="0"/>
              <a:t>	: </a:t>
            </a:r>
            <a:r>
              <a:rPr lang="en-US" sz="1400" dirty="0" err="1" smtClean="0"/>
              <a:t>Rs</a:t>
            </a:r>
            <a:r>
              <a:rPr lang="en-US" sz="1400" dirty="0" smtClean="0"/>
              <a:t> 1,980,000.00</a:t>
            </a:r>
          </a:p>
          <a:p>
            <a:pPr marL="342900" lvl="0" indent="-342900">
              <a:buAutoNum type="arabicPeriod" startAt="8"/>
            </a:pPr>
            <a:r>
              <a:rPr lang="en-US" sz="1400" dirty="0" smtClean="0"/>
              <a:t>Total Expenditure	: Rs.520,000.00</a:t>
            </a:r>
          </a:p>
          <a:p>
            <a:pPr marL="342900" lvl="0" indent="-342900">
              <a:buAutoNum type="arabicPeriod" startAt="8"/>
            </a:pPr>
            <a:r>
              <a:rPr lang="en-GB" sz="1400" dirty="0"/>
              <a:t>Bill in </a:t>
            </a:r>
            <a:r>
              <a:rPr lang="en-GB" sz="1400" dirty="0" smtClean="0"/>
              <a:t>hands		:Rs.1,460,000.00</a:t>
            </a:r>
            <a:endParaRPr lang="en-US" sz="1400" dirty="0" smtClean="0"/>
          </a:p>
          <a:p>
            <a:pPr marL="342900" lvl="0" indent="-342900">
              <a:buAutoNum type="arabicPeriod" startAt="8"/>
            </a:pPr>
            <a:r>
              <a:rPr lang="en-US" sz="1400" dirty="0" smtClean="0"/>
              <a:t>Name </a:t>
            </a:r>
            <a:r>
              <a:rPr lang="en-US" sz="1400" dirty="0"/>
              <a:t>of </a:t>
            </a:r>
            <a:r>
              <a:rPr lang="en-US" sz="1400" dirty="0" smtClean="0"/>
              <a:t>Contractor	: </a:t>
            </a:r>
            <a:r>
              <a:rPr lang="en-US" sz="1400" dirty="0" err="1" smtClean="0"/>
              <a:t>Gurunagar</a:t>
            </a:r>
            <a:r>
              <a:rPr lang="en-US" sz="1400" dirty="0" smtClean="0"/>
              <a:t> Fisheries Development Society  </a:t>
            </a:r>
          </a:p>
          <a:p>
            <a:pPr lvl="0"/>
            <a:r>
              <a:rPr lang="en-US" sz="1400" dirty="0" smtClean="0"/>
              <a:t>11. Date of Awarding	: November 2019</a:t>
            </a:r>
          </a:p>
          <a:p>
            <a:pPr lvl="0"/>
            <a:r>
              <a:rPr lang="en-US" sz="1400" dirty="0" smtClean="0"/>
              <a:t>12. Date of Completion	: December 2019</a:t>
            </a:r>
          </a:p>
          <a:p>
            <a:pPr lvl="0"/>
            <a:r>
              <a:rPr lang="en-US" sz="1400" dirty="0" smtClean="0"/>
              <a:t>13. </a:t>
            </a:r>
            <a:r>
              <a:rPr lang="en-US" sz="1400" dirty="0"/>
              <a:t>Physical </a:t>
            </a:r>
            <a:r>
              <a:rPr lang="en-US" sz="1400" dirty="0" smtClean="0"/>
              <a:t>Progress</a:t>
            </a:r>
            <a:r>
              <a:rPr lang="en-US" sz="1400" dirty="0"/>
              <a:t> </a:t>
            </a:r>
            <a:r>
              <a:rPr lang="en-US" sz="1400" dirty="0" smtClean="0"/>
              <a:t>(%) 	: 100%</a:t>
            </a:r>
          </a:p>
          <a:p>
            <a:pPr lvl="0"/>
            <a:r>
              <a:rPr lang="en-US" sz="1400" dirty="0" smtClean="0"/>
              <a:t>14. No  of Beneficiaries	: 3000Families</a:t>
            </a:r>
          </a:p>
          <a:p>
            <a:pPr lvl="0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7127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1754</TotalTime>
  <Words>216</Words>
  <Application>Microsoft Office PowerPoint</Application>
  <PresentationFormat>On-screen Show (4:3)</PresentationFormat>
  <Paragraphs>194</Paragraphs>
  <Slides>10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DIVISIONAL SECRETARIAT – JAFFNA   FISHERIES  Development Programe Progress  2019 </vt:lpstr>
      <vt:lpstr>PowerPoint Presentation</vt:lpstr>
      <vt:lpstr>  DIVISIONAL SECRETARIAT - JAFFNA Ministry of National Policies, Economic Affairs, Resettlement &amp; Rehabilitation, Northern Province Development , Vocational Training &amp; Skills Development &amp;  Youth Affairs.   Name of the Programme : Development of Offshore Strategic infrastructure Facilities at Gurunagar in Jaffna District -2019</vt:lpstr>
      <vt:lpstr>  DIVISIONAL SECRETARIAT - JAFFNA Ministry of National Policies, Economic Affairs, Resettlement &amp; Rehabilitation, Northern Province Development , Vocational Training &amp; Skills Development &amp;  Youth Affairs.   Name of the Programme : Development of Offshore Strategic infrastructure Facilities at Gurunagar in Jaffna District -2019</vt:lpstr>
      <vt:lpstr>  DIVISIONAL SECRETARIAT - JAFFNA Ministry of National Policies, Economic Affairs, Resettlement &amp; Rehabilitation, Northern Province Development , Vocational Training &amp; Skills Development &amp;  Youth Affairs.   Name of the Programme : Development of Offshore Strategic infrastructure Facilities at Gurunagar in Jaffna District -2019</vt:lpstr>
      <vt:lpstr>  DIVISIONAL SECRETARIAT - JAFFNA Ministry of National Policies, Economic Affairs, Resettlement &amp; Rehabilitation, Northern Province Development , Vocational Training &amp; Skills Development &amp;  Youth Affairs.   Name of the Programme : Development of Offshore Strategic infrastructure Facilities at Gurunagar in Jaffna District -2019</vt:lpstr>
      <vt:lpstr>  DIVISIONAL SECRETARIAT - JAFFNA Ministry of National Policies, Economic Affairs, Resettlement &amp; Rehabilitation, Northern Province Development , Vocational Training &amp; Skills Development &amp;  Youth Affairs.   Name of the Programme : Development of Offshore Strategic infrastructure Facilities at Gurunagar in Jaffna District -2019</vt:lpstr>
      <vt:lpstr>  DIVISIONAL SECRETARIAT - JAFFNA Ministry of Agriculture, Rural Economic Affairs, Irrigation and Fisheries &amp; Aquatic Resources Development Name of the Programme : Lagoon Conservation &amp; Development Project</vt:lpstr>
      <vt:lpstr>  DIVISIONAL SECRETARIAT - JAFFNA Ministry of Agriculture, Rural Economic Affairs, Irrigation and Fisheries &amp; Aquatic Resources Development Name of the Programme : Lagoon Conservation &amp; Development Project</vt:lpstr>
      <vt:lpstr>  Ministry of National Policies, Economic Affairs, Resettlement &amp; Rehabilitation, Northern Province Development , Vocational Training &amp; Skills Development &amp;  Youth Affairs.   Name of the Programme : Purchasing of fishing equipments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DIVISIONAL SECRETARIAT - JAFFNA Ministry of Prision Reforms, Rehabilitation. Resettlement and Hindu Religious Affairs – 2017</dc:title>
  <dc:creator>PC09</dc:creator>
  <cp:lastModifiedBy>hp</cp:lastModifiedBy>
  <cp:revision>241</cp:revision>
  <cp:lastPrinted>2020-10-08T09:08:33Z</cp:lastPrinted>
  <dcterms:created xsi:type="dcterms:W3CDTF">2017-10-17T04:56:14Z</dcterms:created>
  <dcterms:modified xsi:type="dcterms:W3CDTF">2020-11-03T09:15:39Z</dcterms:modified>
</cp:coreProperties>
</file>